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38" r:id="rId1"/>
  </p:sldMasterIdLst>
  <p:notesMasterIdLst>
    <p:notesMasterId r:id="rId23"/>
  </p:notesMasterIdLst>
  <p:handoutMasterIdLst>
    <p:handoutMasterId r:id="rId24"/>
  </p:handoutMasterIdLst>
  <p:sldIdLst>
    <p:sldId id="257" r:id="rId2"/>
    <p:sldId id="387" r:id="rId3"/>
    <p:sldId id="390" r:id="rId4"/>
    <p:sldId id="389" r:id="rId5"/>
    <p:sldId id="408" r:id="rId6"/>
    <p:sldId id="393" r:id="rId7"/>
    <p:sldId id="395" r:id="rId8"/>
    <p:sldId id="409" r:id="rId9"/>
    <p:sldId id="398" r:id="rId10"/>
    <p:sldId id="392" r:id="rId11"/>
    <p:sldId id="396" r:id="rId12"/>
    <p:sldId id="397" r:id="rId13"/>
    <p:sldId id="400" r:id="rId14"/>
    <p:sldId id="401" r:id="rId15"/>
    <p:sldId id="402" r:id="rId16"/>
    <p:sldId id="410" r:id="rId17"/>
    <p:sldId id="406" r:id="rId18"/>
    <p:sldId id="391" r:id="rId19"/>
    <p:sldId id="437" r:id="rId20"/>
    <p:sldId id="477" r:id="rId21"/>
    <p:sldId id="388" r:id="rId22"/>
  </p:sldIdLst>
  <p:sldSz cx="12192000" cy="6858000"/>
  <p:notesSz cx="7099300" cy="10234613"/>
  <p:defaultTextStyle>
    <a:defPPr>
      <a:defRPr lang="de-DE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5" userDrawn="1">
          <p15:clr>
            <a:srgbClr val="A4A3A4"/>
          </p15:clr>
        </p15:guide>
        <p15:guide id="2" pos="377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3">
          <p15:clr>
            <a:srgbClr val="A4A3A4"/>
          </p15:clr>
        </p15:guide>
        <p15:guide id="2" pos="223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E071D"/>
    <a:srgbClr val="00549F"/>
    <a:srgbClr val="E7EAEA"/>
    <a:srgbClr val="CBD2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47DBC5D-3A15-414A-901B-AFC902C0F8AD}" v="3136" dt="2020-12-09T12:20:09.29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309" autoAdjust="0"/>
    <p:restoredTop sz="93619" autoAdjust="0"/>
  </p:normalViewPr>
  <p:slideViewPr>
    <p:cSldViewPr snapToGrid="0" showGuides="1">
      <p:cViewPr varScale="1">
        <p:scale>
          <a:sx n="62" d="100"/>
          <a:sy n="62" d="100"/>
        </p:scale>
        <p:origin x="548" y="52"/>
      </p:cViewPr>
      <p:guideLst>
        <p:guide orient="horz" pos="2205"/>
        <p:guide pos="377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 showGuides="1">
      <p:cViewPr varScale="1">
        <p:scale>
          <a:sx n="79" d="100"/>
          <a:sy n="79" d="100"/>
        </p:scale>
        <p:origin x="-3906" y="-108"/>
      </p:cViewPr>
      <p:guideLst>
        <p:guide orient="horz" pos="3223"/>
        <p:guide pos="223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D30AE1B-B242-41DB-ADA6-688F44C66593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B12269B-A3A8-4144-BCAC-05E901E9FE2A}">
      <dgm:prSet phldrT="[Text]"/>
      <dgm:spPr>
        <a:xfrm>
          <a:off x="2424947" y="118043"/>
          <a:ext cx="1074121" cy="835521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pPr>
            <a:buChar char="•"/>
          </a:pPr>
          <a:r>
            <a:rPr lang="en-GB" dirty="0" err="1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Gloabal</a:t>
          </a:r>
          <a:r>
            <a:rPr lang="en-GB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 Sensitivity </a:t>
          </a:r>
          <a:r>
            <a:rPr lang="en-GB" dirty="0" err="1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Analyze</a:t>
          </a:r>
          <a:endParaRPr lang="en-US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alibri" panose="020F0502020204030204"/>
            <a:ea typeface="+mn-ea"/>
            <a:cs typeface="+mn-cs"/>
          </a:endParaRPr>
        </a:p>
      </dgm:t>
    </dgm:pt>
    <dgm:pt modelId="{02C9891F-FB20-485F-A455-F15537D9CA4D}" type="parTrans" cxnId="{3397ECFC-E310-4F1A-A862-77255B1745F6}">
      <dgm:prSet/>
      <dgm:spPr/>
      <dgm:t>
        <a:bodyPr/>
        <a:lstStyle/>
        <a:p>
          <a:endParaRPr lang="en-US"/>
        </a:p>
      </dgm:t>
    </dgm:pt>
    <dgm:pt modelId="{BBF003FF-DE62-4AFB-821A-7A50763F2E5E}" type="sibTrans" cxnId="{3397ECFC-E310-4F1A-A862-77255B1745F6}">
      <dgm:prSet/>
      <dgm:spPr/>
      <dgm:t>
        <a:bodyPr/>
        <a:lstStyle/>
        <a:p>
          <a:endParaRPr lang="en-US"/>
        </a:p>
      </dgm:t>
    </dgm:pt>
    <dgm:pt modelId="{3D614668-67FD-4E42-A990-44A86E7E323D}">
      <dgm:prSet phldrT="[Text]"/>
      <dgm:spPr>
        <a:xfrm>
          <a:off x="3649415" y="1279284"/>
          <a:ext cx="1074121" cy="835521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pPr>
            <a:buChar char="•"/>
          </a:pPr>
          <a:r>
            <a:rPr lang="en-GB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Statistical Method to Generate Samples</a:t>
          </a:r>
          <a:endParaRPr lang="en-US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alibri" panose="020F0502020204030204"/>
            <a:ea typeface="+mn-ea"/>
            <a:cs typeface="+mn-cs"/>
          </a:endParaRPr>
        </a:p>
      </dgm:t>
    </dgm:pt>
    <dgm:pt modelId="{330FC0F5-8D6C-4DAC-B2BF-0DBB72BA4503}" type="parTrans" cxnId="{C7EB52FE-D6A5-4A5B-9041-89FF7F34E787}">
      <dgm:prSet/>
      <dgm:spPr/>
      <dgm:t>
        <a:bodyPr/>
        <a:lstStyle/>
        <a:p>
          <a:endParaRPr lang="en-US"/>
        </a:p>
      </dgm:t>
    </dgm:pt>
    <dgm:pt modelId="{71D4DF14-66D3-4356-BC68-58CE29D69DC5}" type="sibTrans" cxnId="{C7EB52FE-D6A5-4A5B-9041-89FF7F34E787}">
      <dgm:prSet/>
      <dgm:spPr/>
      <dgm:t>
        <a:bodyPr/>
        <a:lstStyle/>
        <a:p>
          <a:endParaRPr lang="en-US"/>
        </a:p>
      </dgm:t>
    </dgm:pt>
    <dgm:pt modelId="{DEE0206A-625B-4BEA-B050-88400C40B685}">
      <dgm:prSet phldrT="[Text]"/>
      <dgm:spPr>
        <a:xfrm>
          <a:off x="3397030" y="2341933"/>
          <a:ext cx="1476852" cy="1033748"/>
        </a:xfrm>
        <a:prstGeom prst="roundRect">
          <a:avLst>
            <a:gd name="adj" fmla="val 16670"/>
          </a:avLst>
        </a:prstGeom>
        <a:solidFill>
          <a:srgbClr val="4472C4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GB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Abaqus CPFEM Model</a:t>
          </a:r>
          <a:endParaRPr lang="en-US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gm:t>
    </dgm:pt>
    <dgm:pt modelId="{F012C1AB-B9F4-4FFA-9A36-8A3E1C31F6AE}" type="parTrans" cxnId="{8AE7ECCC-57DE-4B2C-9AF3-0C6FB603EECA}">
      <dgm:prSet/>
      <dgm:spPr/>
      <dgm:t>
        <a:bodyPr/>
        <a:lstStyle/>
        <a:p>
          <a:endParaRPr lang="en-US"/>
        </a:p>
      </dgm:t>
    </dgm:pt>
    <dgm:pt modelId="{84167AC7-FA83-4A0A-BE47-A643BA43C7F7}" type="sibTrans" cxnId="{8AE7ECCC-57DE-4B2C-9AF3-0C6FB603EECA}">
      <dgm:prSet/>
      <dgm:spPr/>
      <dgm:t>
        <a:bodyPr/>
        <a:lstStyle/>
        <a:p>
          <a:endParaRPr lang="en-US"/>
        </a:p>
      </dgm:t>
    </dgm:pt>
    <dgm:pt modelId="{B642F549-5FB0-45AF-8ABD-B49D05852327}">
      <dgm:prSet phldrT="[Text]"/>
      <dgm:spPr>
        <a:xfrm>
          <a:off x="4873882" y="2440525"/>
          <a:ext cx="1074121" cy="835521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pPr>
            <a:buChar char="•"/>
          </a:pPr>
          <a:r>
            <a:rPr lang="en-GB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Performing Batch of Simulations</a:t>
          </a:r>
          <a:endParaRPr lang="en-US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alibri" panose="020F0502020204030204"/>
            <a:ea typeface="+mn-ea"/>
            <a:cs typeface="+mn-cs"/>
          </a:endParaRPr>
        </a:p>
      </dgm:t>
    </dgm:pt>
    <dgm:pt modelId="{1FFBA869-2580-4F74-9617-57FA9378D52E}" type="parTrans" cxnId="{D47B2DA2-F707-4602-BFE2-C6046A9A22CA}">
      <dgm:prSet/>
      <dgm:spPr/>
      <dgm:t>
        <a:bodyPr/>
        <a:lstStyle/>
        <a:p>
          <a:endParaRPr lang="en-US"/>
        </a:p>
      </dgm:t>
    </dgm:pt>
    <dgm:pt modelId="{1F797F4C-C25E-45BE-822C-3E428A975AE3}" type="sibTrans" cxnId="{D47B2DA2-F707-4602-BFE2-C6046A9A22CA}">
      <dgm:prSet/>
      <dgm:spPr/>
      <dgm:t>
        <a:bodyPr/>
        <a:lstStyle/>
        <a:p>
          <a:endParaRPr lang="en-US"/>
        </a:p>
      </dgm:t>
    </dgm:pt>
    <dgm:pt modelId="{B9B57432-DD8C-4224-BD66-92D8EB13406C}">
      <dgm:prSet phldrT="[Text]"/>
      <dgm:spPr>
        <a:xfrm>
          <a:off x="2172563" y="1180692"/>
          <a:ext cx="1476852" cy="1033748"/>
        </a:xfrm>
        <a:prstGeom prst="roundRect">
          <a:avLst>
            <a:gd name="adj" fmla="val 16670"/>
          </a:avLst>
        </a:prstGeom>
        <a:solidFill>
          <a:srgbClr val="4472C4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GB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Latin Hypercube Sampling</a:t>
          </a:r>
          <a:endParaRPr lang="en-US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gm:t>
    </dgm:pt>
    <dgm:pt modelId="{D6D780F0-1145-4C07-BCD4-A2E78FBA714C}" type="sibTrans" cxnId="{DFD838FE-2E84-4FFA-BA4E-45B16C65B45C}">
      <dgm:prSet/>
      <dgm:spPr/>
      <dgm:t>
        <a:bodyPr/>
        <a:lstStyle/>
        <a:p>
          <a:endParaRPr lang="en-US"/>
        </a:p>
      </dgm:t>
    </dgm:pt>
    <dgm:pt modelId="{C6EBD321-4A65-4615-9B55-7B7D380D4F71}" type="parTrans" cxnId="{DFD838FE-2E84-4FFA-BA4E-45B16C65B45C}">
      <dgm:prSet/>
      <dgm:spPr/>
      <dgm:t>
        <a:bodyPr/>
        <a:lstStyle/>
        <a:p>
          <a:endParaRPr lang="en-US"/>
        </a:p>
      </dgm:t>
    </dgm:pt>
    <dgm:pt modelId="{4F194C04-DE34-4AB7-AB56-B53677FC2FED}">
      <dgm:prSet phldrT="[Text]"/>
      <dgm:spPr>
        <a:xfrm>
          <a:off x="948095" y="19451"/>
          <a:ext cx="1476852" cy="1033748"/>
        </a:xfrm>
        <a:prstGeom prst="roundRect">
          <a:avLst>
            <a:gd name="adj" fmla="val 16670"/>
          </a:avLst>
        </a:prstGeom>
        <a:solidFill>
          <a:srgbClr val="4472C4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GB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Morris Method</a:t>
          </a:r>
          <a:endParaRPr lang="en-US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gm:t>
    </dgm:pt>
    <dgm:pt modelId="{AC8AA091-79DB-4AF6-9AE1-DE6521F46A77}" type="sibTrans" cxnId="{5AA8E204-6D5A-4B76-88BD-F280C602DF42}">
      <dgm:prSet/>
      <dgm:spPr/>
      <dgm:t>
        <a:bodyPr/>
        <a:lstStyle/>
        <a:p>
          <a:endParaRPr lang="en-US"/>
        </a:p>
      </dgm:t>
    </dgm:pt>
    <dgm:pt modelId="{DE7D32AE-B0DE-4BBA-A54B-0DA96CFC9732}" type="parTrans" cxnId="{5AA8E204-6D5A-4B76-88BD-F280C602DF42}">
      <dgm:prSet/>
      <dgm:spPr/>
      <dgm:t>
        <a:bodyPr/>
        <a:lstStyle/>
        <a:p>
          <a:endParaRPr lang="en-US"/>
        </a:p>
      </dgm:t>
    </dgm:pt>
    <dgm:pt modelId="{83E33B17-E0CF-4924-9DB7-FAA01A6B1D93}" type="pres">
      <dgm:prSet presAssocID="{9D30AE1B-B242-41DB-ADA6-688F44C66593}" presName="rootnode" presStyleCnt="0">
        <dgm:presLayoutVars>
          <dgm:chMax/>
          <dgm:chPref/>
          <dgm:dir/>
          <dgm:animLvl val="lvl"/>
        </dgm:presLayoutVars>
      </dgm:prSet>
      <dgm:spPr/>
    </dgm:pt>
    <dgm:pt modelId="{E527454A-4580-473B-8098-5DA3067DCCFB}" type="pres">
      <dgm:prSet presAssocID="{4F194C04-DE34-4AB7-AB56-B53677FC2FED}" presName="composite" presStyleCnt="0"/>
      <dgm:spPr/>
    </dgm:pt>
    <dgm:pt modelId="{DDAF8332-F580-4AF1-A866-5C16C33D2E28}" type="pres">
      <dgm:prSet presAssocID="{4F194C04-DE34-4AB7-AB56-B53677FC2FED}" presName="bentUpArrow1" presStyleLbl="alignImgPlace1" presStyleIdx="0" presStyleCnt="2"/>
      <dgm:spPr>
        <a:xfrm rot="5400000">
          <a:off x="1180526" y="991953"/>
          <a:ext cx="877297" cy="998772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rgbClr val="4472C4">
            <a:tint val="50000"/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</dgm:pt>
    <dgm:pt modelId="{89AA933F-35C8-407C-8215-946D2CCCF713}" type="pres">
      <dgm:prSet presAssocID="{4F194C04-DE34-4AB7-AB56-B53677FC2FED}" presName="ParentText" presStyleLbl="node1" presStyleIdx="0" presStyleCnt="3">
        <dgm:presLayoutVars>
          <dgm:chMax val="1"/>
          <dgm:chPref val="1"/>
          <dgm:bulletEnabled val="1"/>
        </dgm:presLayoutVars>
      </dgm:prSet>
      <dgm:spPr/>
    </dgm:pt>
    <dgm:pt modelId="{FA85C1EC-BD3B-4A20-B18C-66A8FDF8F90E}" type="pres">
      <dgm:prSet presAssocID="{4F194C04-DE34-4AB7-AB56-B53677FC2FED}" presName="ChildText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A30411BA-983A-4113-93D8-E9948B3C381D}" type="pres">
      <dgm:prSet presAssocID="{AC8AA091-79DB-4AF6-9AE1-DE6521F46A77}" presName="sibTrans" presStyleCnt="0"/>
      <dgm:spPr/>
    </dgm:pt>
    <dgm:pt modelId="{8D9AF4E4-C541-48A1-A49E-C5C15EC68E5F}" type="pres">
      <dgm:prSet presAssocID="{B9B57432-DD8C-4224-BD66-92D8EB13406C}" presName="composite" presStyleCnt="0"/>
      <dgm:spPr/>
    </dgm:pt>
    <dgm:pt modelId="{1D795C97-4F43-4417-B45B-266D28246A66}" type="pres">
      <dgm:prSet presAssocID="{B9B57432-DD8C-4224-BD66-92D8EB13406C}" presName="bentUpArrow1" presStyleLbl="alignImgPlace1" presStyleIdx="1" presStyleCnt="2"/>
      <dgm:spPr>
        <a:xfrm rot="5400000">
          <a:off x="2404993" y="2153194"/>
          <a:ext cx="877297" cy="998772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rgbClr val="4472C4">
            <a:tint val="50000"/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</dgm:pt>
    <dgm:pt modelId="{8FCCD17E-CD14-402A-A626-A2BA5159A0F7}" type="pres">
      <dgm:prSet presAssocID="{B9B57432-DD8C-4224-BD66-92D8EB13406C}" presName="ParentText" presStyleLbl="node1" presStyleIdx="1" presStyleCnt="3">
        <dgm:presLayoutVars>
          <dgm:chMax val="1"/>
          <dgm:chPref val="1"/>
          <dgm:bulletEnabled val="1"/>
        </dgm:presLayoutVars>
      </dgm:prSet>
      <dgm:spPr/>
    </dgm:pt>
    <dgm:pt modelId="{EFE01814-19EB-438A-BCAC-3E1ED933525E}" type="pres">
      <dgm:prSet presAssocID="{B9B57432-DD8C-4224-BD66-92D8EB13406C}" presName="ChildText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7B33F684-BE2A-4DFA-818B-FACDCA2E1233}" type="pres">
      <dgm:prSet presAssocID="{D6D780F0-1145-4C07-BCD4-A2E78FBA714C}" presName="sibTrans" presStyleCnt="0"/>
      <dgm:spPr/>
    </dgm:pt>
    <dgm:pt modelId="{BE82B652-0163-442D-B4E7-10F6A70F2A4D}" type="pres">
      <dgm:prSet presAssocID="{DEE0206A-625B-4BEA-B050-88400C40B685}" presName="composite" presStyleCnt="0"/>
      <dgm:spPr/>
    </dgm:pt>
    <dgm:pt modelId="{4598543C-FC89-4293-9B09-AEECA8BB5D50}" type="pres">
      <dgm:prSet presAssocID="{DEE0206A-625B-4BEA-B050-88400C40B685}" presName="ParentText" presStyleLbl="node1" presStyleIdx="2" presStyleCnt="3">
        <dgm:presLayoutVars>
          <dgm:chMax val="1"/>
          <dgm:chPref val="1"/>
          <dgm:bulletEnabled val="1"/>
        </dgm:presLayoutVars>
      </dgm:prSet>
      <dgm:spPr/>
    </dgm:pt>
    <dgm:pt modelId="{9D9BA3C6-5D26-4F86-97BB-BFEC70484E08}" type="pres">
      <dgm:prSet presAssocID="{DEE0206A-625B-4BEA-B050-88400C40B685}" presName="FinalChildText" presStyleLbl="revTx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9D6EE603-AC6A-4E22-946E-1F636CFEAFFC}" type="presOf" srcId="{4F194C04-DE34-4AB7-AB56-B53677FC2FED}" destId="{89AA933F-35C8-407C-8215-946D2CCCF713}" srcOrd="0" destOrd="0" presId="urn:microsoft.com/office/officeart/2005/8/layout/StepDownProcess"/>
    <dgm:cxn modelId="{5AA8E204-6D5A-4B76-88BD-F280C602DF42}" srcId="{9D30AE1B-B242-41DB-ADA6-688F44C66593}" destId="{4F194C04-DE34-4AB7-AB56-B53677FC2FED}" srcOrd="0" destOrd="0" parTransId="{DE7D32AE-B0DE-4BBA-A54B-0DA96CFC9732}" sibTransId="{AC8AA091-79DB-4AF6-9AE1-DE6521F46A77}"/>
    <dgm:cxn modelId="{637C8012-71A4-4B8C-B8A4-C80C93BEFA3A}" type="presOf" srcId="{B642F549-5FB0-45AF-8ABD-B49D05852327}" destId="{9D9BA3C6-5D26-4F86-97BB-BFEC70484E08}" srcOrd="0" destOrd="0" presId="urn:microsoft.com/office/officeart/2005/8/layout/StepDownProcess"/>
    <dgm:cxn modelId="{5385B721-A496-4E4B-AFFA-C8D07798CBA8}" type="presOf" srcId="{9D30AE1B-B242-41DB-ADA6-688F44C66593}" destId="{83E33B17-E0CF-4924-9DB7-FAA01A6B1D93}" srcOrd="0" destOrd="0" presId="urn:microsoft.com/office/officeart/2005/8/layout/StepDownProcess"/>
    <dgm:cxn modelId="{C857B633-DC19-46C8-AC3B-CC18358F5EE4}" type="presOf" srcId="{DEE0206A-625B-4BEA-B050-88400C40B685}" destId="{4598543C-FC89-4293-9B09-AEECA8BB5D50}" srcOrd="0" destOrd="0" presId="urn:microsoft.com/office/officeart/2005/8/layout/StepDownProcess"/>
    <dgm:cxn modelId="{B11DC53A-9015-4F69-ADCC-3CFD0FE5F913}" type="presOf" srcId="{2B12269B-A3A8-4144-BCAC-05E901E9FE2A}" destId="{FA85C1EC-BD3B-4A20-B18C-66A8FDF8F90E}" srcOrd="0" destOrd="0" presId="urn:microsoft.com/office/officeart/2005/8/layout/StepDownProcess"/>
    <dgm:cxn modelId="{6A118541-7662-482E-9B1B-0549E98E207D}" type="presOf" srcId="{3D614668-67FD-4E42-A990-44A86E7E323D}" destId="{EFE01814-19EB-438A-BCAC-3E1ED933525E}" srcOrd="0" destOrd="0" presId="urn:microsoft.com/office/officeart/2005/8/layout/StepDownProcess"/>
    <dgm:cxn modelId="{5A44344A-8863-40D2-8AD2-CE1BFD1C40B6}" type="presOf" srcId="{B9B57432-DD8C-4224-BD66-92D8EB13406C}" destId="{8FCCD17E-CD14-402A-A626-A2BA5159A0F7}" srcOrd="0" destOrd="0" presId="urn:microsoft.com/office/officeart/2005/8/layout/StepDownProcess"/>
    <dgm:cxn modelId="{D47B2DA2-F707-4602-BFE2-C6046A9A22CA}" srcId="{DEE0206A-625B-4BEA-B050-88400C40B685}" destId="{B642F549-5FB0-45AF-8ABD-B49D05852327}" srcOrd="0" destOrd="0" parTransId="{1FFBA869-2580-4F74-9617-57FA9378D52E}" sibTransId="{1F797F4C-C25E-45BE-822C-3E428A975AE3}"/>
    <dgm:cxn modelId="{8AE7ECCC-57DE-4B2C-9AF3-0C6FB603EECA}" srcId="{9D30AE1B-B242-41DB-ADA6-688F44C66593}" destId="{DEE0206A-625B-4BEA-B050-88400C40B685}" srcOrd="2" destOrd="0" parTransId="{F012C1AB-B9F4-4FFA-9A36-8A3E1C31F6AE}" sibTransId="{84167AC7-FA83-4A0A-BE47-A643BA43C7F7}"/>
    <dgm:cxn modelId="{3397ECFC-E310-4F1A-A862-77255B1745F6}" srcId="{4F194C04-DE34-4AB7-AB56-B53677FC2FED}" destId="{2B12269B-A3A8-4144-BCAC-05E901E9FE2A}" srcOrd="0" destOrd="0" parTransId="{02C9891F-FB20-485F-A455-F15537D9CA4D}" sibTransId="{BBF003FF-DE62-4AFB-821A-7A50763F2E5E}"/>
    <dgm:cxn modelId="{DFD838FE-2E84-4FFA-BA4E-45B16C65B45C}" srcId="{9D30AE1B-B242-41DB-ADA6-688F44C66593}" destId="{B9B57432-DD8C-4224-BD66-92D8EB13406C}" srcOrd="1" destOrd="0" parTransId="{C6EBD321-4A65-4615-9B55-7B7D380D4F71}" sibTransId="{D6D780F0-1145-4C07-BCD4-A2E78FBA714C}"/>
    <dgm:cxn modelId="{C7EB52FE-D6A5-4A5B-9041-89FF7F34E787}" srcId="{B9B57432-DD8C-4224-BD66-92D8EB13406C}" destId="{3D614668-67FD-4E42-A990-44A86E7E323D}" srcOrd="0" destOrd="0" parTransId="{330FC0F5-8D6C-4DAC-B2BF-0DBB72BA4503}" sibTransId="{71D4DF14-66D3-4356-BC68-58CE29D69DC5}"/>
    <dgm:cxn modelId="{0B47E986-53ED-4DED-81ED-E3C24C220E5F}" type="presParOf" srcId="{83E33B17-E0CF-4924-9DB7-FAA01A6B1D93}" destId="{E527454A-4580-473B-8098-5DA3067DCCFB}" srcOrd="0" destOrd="0" presId="urn:microsoft.com/office/officeart/2005/8/layout/StepDownProcess"/>
    <dgm:cxn modelId="{1427B451-BADE-4D3B-9287-0C3C9FAF0C59}" type="presParOf" srcId="{E527454A-4580-473B-8098-5DA3067DCCFB}" destId="{DDAF8332-F580-4AF1-A866-5C16C33D2E28}" srcOrd="0" destOrd="0" presId="urn:microsoft.com/office/officeart/2005/8/layout/StepDownProcess"/>
    <dgm:cxn modelId="{02420864-6EC1-4E8F-80E8-CDC2C68542FF}" type="presParOf" srcId="{E527454A-4580-473B-8098-5DA3067DCCFB}" destId="{89AA933F-35C8-407C-8215-946D2CCCF713}" srcOrd="1" destOrd="0" presId="urn:microsoft.com/office/officeart/2005/8/layout/StepDownProcess"/>
    <dgm:cxn modelId="{3ED485F3-0F64-4E64-95D2-B7940F2F7E13}" type="presParOf" srcId="{E527454A-4580-473B-8098-5DA3067DCCFB}" destId="{FA85C1EC-BD3B-4A20-B18C-66A8FDF8F90E}" srcOrd="2" destOrd="0" presId="urn:microsoft.com/office/officeart/2005/8/layout/StepDownProcess"/>
    <dgm:cxn modelId="{866948A3-3B3D-46AA-A6B5-C48F9DD18E33}" type="presParOf" srcId="{83E33B17-E0CF-4924-9DB7-FAA01A6B1D93}" destId="{A30411BA-983A-4113-93D8-E9948B3C381D}" srcOrd="1" destOrd="0" presId="urn:microsoft.com/office/officeart/2005/8/layout/StepDownProcess"/>
    <dgm:cxn modelId="{6799EB4E-923A-4FA5-90F6-18F1F978EDA9}" type="presParOf" srcId="{83E33B17-E0CF-4924-9DB7-FAA01A6B1D93}" destId="{8D9AF4E4-C541-48A1-A49E-C5C15EC68E5F}" srcOrd="2" destOrd="0" presId="urn:microsoft.com/office/officeart/2005/8/layout/StepDownProcess"/>
    <dgm:cxn modelId="{5B5612CA-94F7-40CA-89B3-4FCEBE4ACE1B}" type="presParOf" srcId="{8D9AF4E4-C541-48A1-A49E-C5C15EC68E5F}" destId="{1D795C97-4F43-4417-B45B-266D28246A66}" srcOrd="0" destOrd="0" presId="urn:microsoft.com/office/officeart/2005/8/layout/StepDownProcess"/>
    <dgm:cxn modelId="{6D9F589D-DD4C-4DE0-9B96-E4244A798EB9}" type="presParOf" srcId="{8D9AF4E4-C541-48A1-A49E-C5C15EC68E5F}" destId="{8FCCD17E-CD14-402A-A626-A2BA5159A0F7}" srcOrd="1" destOrd="0" presId="urn:microsoft.com/office/officeart/2005/8/layout/StepDownProcess"/>
    <dgm:cxn modelId="{0F14A96A-0A11-4E86-BCDD-3ADE65476643}" type="presParOf" srcId="{8D9AF4E4-C541-48A1-A49E-C5C15EC68E5F}" destId="{EFE01814-19EB-438A-BCAC-3E1ED933525E}" srcOrd="2" destOrd="0" presId="urn:microsoft.com/office/officeart/2005/8/layout/StepDownProcess"/>
    <dgm:cxn modelId="{FC8F70B1-23FC-421C-85E1-9E5755888E96}" type="presParOf" srcId="{83E33B17-E0CF-4924-9DB7-FAA01A6B1D93}" destId="{7B33F684-BE2A-4DFA-818B-FACDCA2E1233}" srcOrd="3" destOrd="0" presId="urn:microsoft.com/office/officeart/2005/8/layout/StepDownProcess"/>
    <dgm:cxn modelId="{0D55FDB9-BF6A-4BD7-8CDC-908A7C193C23}" type="presParOf" srcId="{83E33B17-E0CF-4924-9DB7-FAA01A6B1D93}" destId="{BE82B652-0163-442D-B4E7-10F6A70F2A4D}" srcOrd="4" destOrd="0" presId="urn:microsoft.com/office/officeart/2005/8/layout/StepDownProcess"/>
    <dgm:cxn modelId="{1C3A932B-6EF8-4EDC-9751-9D6719C1076B}" type="presParOf" srcId="{BE82B652-0163-442D-B4E7-10F6A70F2A4D}" destId="{4598543C-FC89-4293-9B09-AEECA8BB5D50}" srcOrd="0" destOrd="0" presId="urn:microsoft.com/office/officeart/2005/8/layout/StepDownProcess"/>
    <dgm:cxn modelId="{0DBEBE03-F845-42F6-A3BC-22648A9301DF}" type="presParOf" srcId="{BE82B652-0163-442D-B4E7-10F6A70F2A4D}" destId="{9D9BA3C6-5D26-4F86-97BB-BFEC70484E08}" srcOrd="1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D30AE1B-B242-41DB-ADA6-688F44C66593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F194C04-DE34-4AB7-AB56-B53677FC2FED}">
      <dgm:prSet phldrT="[Text]"/>
      <dgm:spPr>
        <a:xfrm>
          <a:off x="948095" y="19451"/>
          <a:ext cx="1476852" cy="1033748"/>
        </a:xfrm>
        <a:prstGeom prst="roundRect">
          <a:avLst>
            <a:gd name="adj" fmla="val 16670"/>
          </a:avLst>
        </a:prstGeom>
        <a:solidFill>
          <a:srgbClr val="4472C4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GB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Root Mean Square Error</a:t>
          </a:r>
          <a:endParaRPr lang="en-US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gm:t>
    </dgm:pt>
    <dgm:pt modelId="{DE7D32AE-B0DE-4BBA-A54B-0DA96CFC9732}" type="parTrans" cxnId="{5AA8E204-6D5A-4B76-88BD-F280C602DF42}">
      <dgm:prSet/>
      <dgm:spPr/>
      <dgm:t>
        <a:bodyPr/>
        <a:lstStyle/>
        <a:p>
          <a:endParaRPr lang="en-US"/>
        </a:p>
      </dgm:t>
    </dgm:pt>
    <dgm:pt modelId="{AC8AA091-79DB-4AF6-9AE1-DE6521F46A77}" type="sibTrans" cxnId="{5AA8E204-6D5A-4B76-88BD-F280C602DF42}">
      <dgm:prSet/>
      <dgm:spPr/>
      <dgm:t>
        <a:bodyPr/>
        <a:lstStyle/>
        <a:p>
          <a:endParaRPr lang="en-US"/>
        </a:p>
      </dgm:t>
    </dgm:pt>
    <dgm:pt modelId="{2B12269B-A3A8-4144-BCAC-05E901E9FE2A}">
      <dgm:prSet phldrT="[Text]"/>
      <dgm:spPr>
        <a:xfrm>
          <a:off x="2424947" y="118043"/>
          <a:ext cx="1074121" cy="835521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pPr>
            <a:buChar char="•"/>
          </a:pPr>
          <a:r>
            <a:rPr lang="en-GB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Error Function</a:t>
          </a:r>
          <a:endParaRPr lang="en-US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alibri" panose="020F0502020204030204"/>
            <a:ea typeface="+mn-ea"/>
            <a:cs typeface="+mn-cs"/>
          </a:endParaRPr>
        </a:p>
      </dgm:t>
    </dgm:pt>
    <dgm:pt modelId="{02C9891F-FB20-485F-A455-F15537D9CA4D}" type="parTrans" cxnId="{3397ECFC-E310-4F1A-A862-77255B1745F6}">
      <dgm:prSet/>
      <dgm:spPr/>
      <dgm:t>
        <a:bodyPr/>
        <a:lstStyle/>
        <a:p>
          <a:endParaRPr lang="en-US"/>
        </a:p>
      </dgm:t>
    </dgm:pt>
    <dgm:pt modelId="{BBF003FF-DE62-4AFB-821A-7A50763F2E5E}" type="sibTrans" cxnId="{3397ECFC-E310-4F1A-A862-77255B1745F6}">
      <dgm:prSet/>
      <dgm:spPr/>
      <dgm:t>
        <a:bodyPr/>
        <a:lstStyle/>
        <a:p>
          <a:endParaRPr lang="en-US"/>
        </a:p>
      </dgm:t>
    </dgm:pt>
    <dgm:pt modelId="{B9B57432-DD8C-4224-BD66-92D8EB13406C}">
      <dgm:prSet phldrT="[Text]"/>
      <dgm:spPr>
        <a:xfrm>
          <a:off x="2172563" y="1180692"/>
          <a:ext cx="1476852" cy="1033748"/>
        </a:xfrm>
        <a:prstGeom prst="roundRect">
          <a:avLst>
            <a:gd name="adj" fmla="val 16670"/>
          </a:avLst>
        </a:prstGeom>
        <a:solidFill>
          <a:srgbClr val="4472C4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GB" dirty="0" err="1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Polynominal</a:t>
          </a:r>
          <a:r>
            <a:rPr lang="en-GB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 Fitting</a:t>
          </a:r>
          <a:endParaRPr lang="en-US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gm:t>
    </dgm:pt>
    <dgm:pt modelId="{C6EBD321-4A65-4615-9B55-7B7D380D4F71}" type="parTrans" cxnId="{DFD838FE-2E84-4FFA-BA4E-45B16C65B45C}">
      <dgm:prSet/>
      <dgm:spPr/>
      <dgm:t>
        <a:bodyPr/>
        <a:lstStyle/>
        <a:p>
          <a:endParaRPr lang="en-US"/>
        </a:p>
      </dgm:t>
    </dgm:pt>
    <dgm:pt modelId="{D6D780F0-1145-4C07-BCD4-A2E78FBA714C}" type="sibTrans" cxnId="{DFD838FE-2E84-4FFA-BA4E-45B16C65B45C}">
      <dgm:prSet/>
      <dgm:spPr/>
      <dgm:t>
        <a:bodyPr/>
        <a:lstStyle/>
        <a:p>
          <a:endParaRPr lang="en-US"/>
        </a:p>
      </dgm:t>
    </dgm:pt>
    <dgm:pt modelId="{3D614668-67FD-4E42-A990-44A86E7E323D}">
      <dgm:prSet phldrT="[Text]"/>
      <dgm:spPr>
        <a:xfrm>
          <a:off x="3649415" y="1279284"/>
          <a:ext cx="1074121" cy="835521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pPr>
            <a:buChar char="•"/>
          </a:pPr>
          <a:r>
            <a:rPr lang="en-GB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Creating Response Surface</a:t>
          </a:r>
          <a:endParaRPr lang="en-US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alibri" panose="020F0502020204030204"/>
            <a:ea typeface="+mn-ea"/>
            <a:cs typeface="+mn-cs"/>
          </a:endParaRPr>
        </a:p>
      </dgm:t>
    </dgm:pt>
    <dgm:pt modelId="{330FC0F5-8D6C-4DAC-B2BF-0DBB72BA4503}" type="parTrans" cxnId="{C7EB52FE-D6A5-4A5B-9041-89FF7F34E787}">
      <dgm:prSet/>
      <dgm:spPr/>
      <dgm:t>
        <a:bodyPr/>
        <a:lstStyle/>
        <a:p>
          <a:endParaRPr lang="en-US"/>
        </a:p>
      </dgm:t>
    </dgm:pt>
    <dgm:pt modelId="{71D4DF14-66D3-4356-BC68-58CE29D69DC5}" type="sibTrans" cxnId="{C7EB52FE-D6A5-4A5B-9041-89FF7F34E787}">
      <dgm:prSet/>
      <dgm:spPr/>
      <dgm:t>
        <a:bodyPr/>
        <a:lstStyle/>
        <a:p>
          <a:endParaRPr lang="en-US"/>
        </a:p>
      </dgm:t>
    </dgm:pt>
    <dgm:pt modelId="{DEE0206A-625B-4BEA-B050-88400C40B685}">
      <dgm:prSet phldrT="[Text]"/>
      <dgm:spPr>
        <a:xfrm>
          <a:off x="3397030" y="2341933"/>
          <a:ext cx="1476852" cy="1033748"/>
        </a:xfrm>
        <a:prstGeom prst="roundRect">
          <a:avLst>
            <a:gd name="adj" fmla="val 16670"/>
          </a:avLst>
        </a:prstGeom>
        <a:solidFill>
          <a:srgbClr val="4472C4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GB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Particle Swarm Optimization</a:t>
          </a:r>
          <a:endParaRPr lang="en-US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gm:t>
    </dgm:pt>
    <dgm:pt modelId="{F012C1AB-B9F4-4FFA-9A36-8A3E1C31F6AE}" type="parTrans" cxnId="{8AE7ECCC-57DE-4B2C-9AF3-0C6FB603EECA}">
      <dgm:prSet/>
      <dgm:spPr/>
      <dgm:t>
        <a:bodyPr/>
        <a:lstStyle/>
        <a:p>
          <a:endParaRPr lang="en-US"/>
        </a:p>
      </dgm:t>
    </dgm:pt>
    <dgm:pt modelId="{84167AC7-FA83-4A0A-BE47-A643BA43C7F7}" type="sibTrans" cxnId="{8AE7ECCC-57DE-4B2C-9AF3-0C6FB603EECA}">
      <dgm:prSet/>
      <dgm:spPr/>
      <dgm:t>
        <a:bodyPr/>
        <a:lstStyle/>
        <a:p>
          <a:endParaRPr lang="en-US"/>
        </a:p>
      </dgm:t>
    </dgm:pt>
    <dgm:pt modelId="{B642F549-5FB0-45AF-8ABD-B49D05852327}">
      <dgm:prSet phldrT="[Text]"/>
      <dgm:spPr>
        <a:xfrm>
          <a:off x="4873882" y="2440525"/>
          <a:ext cx="1074121" cy="835521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pPr>
            <a:buChar char="•"/>
          </a:pPr>
          <a:r>
            <a:rPr lang="en-GB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Optimizing Simulation Parameters</a:t>
          </a:r>
          <a:endParaRPr lang="en-US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alibri" panose="020F0502020204030204"/>
            <a:ea typeface="+mn-ea"/>
            <a:cs typeface="+mn-cs"/>
          </a:endParaRPr>
        </a:p>
      </dgm:t>
    </dgm:pt>
    <dgm:pt modelId="{1FFBA869-2580-4F74-9617-57FA9378D52E}" type="parTrans" cxnId="{D47B2DA2-F707-4602-BFE2-C6046A9A22CA}">
      <dgm:prSet/>
      <dgm:spPr/>
      <dgm:t>
        <a:bodyPr/>
        <a:lstStyle/>
        <a:p>
          <a:endParaRPr lang="en-US"/>
        </a:p>
      </dgm:t>
    </dgm:pt>
    <dgm:pt modelId="{1F797F4C-C25E-45BE-822C-3E428A975AE3}" type="sibTrans" cxnId="{D47B2DA2-F707-4602-BFE2-C6046A9A22CA}">
      <dgm:prSet/>
      <dgm:spPr/>
      <dgm:t>
        <a:bodyPr/>
        <a:lstStyle/>
        <a:p>
          <a:endParaRPr lang="en-US"/>
        </a:p>
      </dgm:t>
    </dgm:pt>
    <dgm:pt modelId="{83E33B17-E0CF-4924-9DB7-FAA01A6B1D93}" type="pres">
      <dgm:prSet presAssocID="{9D30AE1B-B242-41DB-ADA6-688F44C66593}" presName="rootnode" presStyleCnt="0">
        <dgm:presLayoutVars>
          <dgm:chMax/>
          <dgm:chPref/>
          <dgm:dir/>
          <dgm:animLvl val="lvl"/>
        </dgm:presLayoutVars>
      </dgm:prSet>
      <dgm:spPr/>
    </dgm:pt>
    <dgm:pt modelId="{E527454A-4580-473B-8098-5DA3067DCCFB}" type="pres">
      <dgm:prSet presAssocID="{4F194C04-DE34-4AB7-AB56-B53677FC2FED}" presName="composite" presStyleCnt="0"/>
      <dgm:spPr/>
    </dgm:pt>
    <dgm:pt modelId="{DDAF8332-F580-4AF1-A866-5C16C33D2E28}" type="pres">
      <dgm:prSet presAssocID="{4F194C04-DE34-4AB7-AB56-B53677FC2FED}" presName="bentUpArrow1" presStyleLbl="alignImgPlace1" presStyleIdx="0" presStyleCnt="2"/>
      <dgm:spPr>
        <a:xfrm rot="5400000">
          <a:off x="1180526" y="991953"/>
          <a:ext cx="877297" cy="998772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rgbClr val="4472C4">
            <a:tint val="50000"/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</dgm:pt>
    <dgm:pt modelId="{89AA933F-35C8-407C-8215-946D2CCCF713}" type="pres">
      <dgm:prSet presAssocID="{4F194C04-DE34-4AB7-AB56-B53677FC2FED}" presName="ParentText" presStyleLbl="node1" presStyleIdx="0" presStyleCnt="3">
        <dgm:presLayoutVars>
          <dgm:chMax val="1"/>
          <dgm:chPref val="1"/>
          <dgm:bulletEnabled val="1"/>
        </dgm:presLayoutVars>
      </dgm:prSet>
      <dgm:spPr/>
    </dgm:pt>
    <dgm:pt modelId="{FA85C1EC-BD3B-4A20-B18C-66A8FDF8F90E}" type="pres">
      <dgm:prSet presAssocID="{4F194C04-DE34-4AB7-AB56-B53677FC2FED}" presName="ChildText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A30411BA-983A-4113-93D8-E9948B3C381D}" type="pres">
      <dgm:prSet presAssocID="{AC8AA091-79DB-4AF6-9AE1-DE6521F46A77}" presName="sibTrans" presStyleCnt="0"/>
      <dgm:spPr/>
    </dgm:pt>
    <dgm:pt modelId="{8D9AF4E4-C541-48A1-A49E-C5C15EC68E5F}" type="pres">
      <dgm:prSet presAssocID="{B9B57432-DD8C-4224-BD66-92D8EB13406C}" presName="composite" presStyleCnt="0"/>
      <dgm:spPr/>
    </dgm:pt>
    <dgm:pt modelId="{1D795C97-4F43-4417-B45B-266D28246A66}" type="pres">
      <dgm:prSet presAssocID="{B9B57432-DD8C-4224-BD66-92D8EB13406C}" presName="bentUpArrow1" presStyleLbl="alignImgPlace1" presStyleIdx="1" presStyleCnt="2"/>
      <dgm:spPr>
        <a:xfrm rot="5400000">
          <a:off x="2404993" y="2153194"/>
          <a:ext cx="877297" cy="998772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rgbClr val="4472C4">
            <a:tint val="50000"/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</dgm:pt>
    <dgm:pt modelId="{8FCCD17E-CD14-402A-A626-A2BA5159A0F7}" type="pres">
      <dgm:prSet presAssocID="{B9B57432-DD8C-4224-BD66-92D8EB13406C}" presName="ParentText" presStyleLbl="node1" presStyleIdx="1" presStyleCnt="3">
        <dgm:presLayoutVars>
          <dgm:chMax val="1"/>
          <dgm:chPref val="1"/>
          <dgm:bulletEnabled val="1"/>
        </dgm:presLayoutVars>
      </dgm:prSet>
      <dgm:spPr/>
    </dgm:pt>
    <dgm:pt modelId="{EFE01814-19EB-438A-BCAC-3E1ED933525E}" type="pres">
      <dgm:prSet presAssocID="{B9B57432-DD8C-4224-BD66-92D8EB13406C}" presName="ChildText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7B33F684-BE2A-4DFA-818B-FACDCA2E1233}" type="pres">
      <dgm:prSet presAssocID="{D6D780F0-1145-4C07-BCD4-A2E78FBA714C}" presName="sibTrans" presStyleCnt="0"/>
      <dgm:spPr/>
    </dgm:pt>
    <dgm:pt modelId="{BE82B652-0163-442D-B4E7-10F6A70F2A4D}" type="pres">
      <dgm:prSet presAssocID="{DEE0206A-625B-4BEA-B050-88400C40B685}" presName="composite" presStyleCnt="0"/>
      <dgm:spPr/>
    </dgm:pt>
    <dgm:pt modelId="{4598543C-FC89-4293-9B09-AEECA8BB5D50}" type="pres">
      <dgm:prSet presAssocID="{DEE0206A-625B-4BEA-B050-88400C40B685}" presName="ParentText" presStyleLbl="node1" presStyleIdx="2" presStyleCnt="3">
        <dgm:presLayoutVars>
          <dgm:chMax val="1"/>
          <dgm:chPref val="1"/>
          <dgm:bulletEnabled val="1"/>
        </dgm:presLayoutVars>
      </dgm:prSet>
      <dgm:spPr/>
    </dgm:pt>
    <dgm:pt modelId="{9D9BA3C6-5D26-4F86-97BB-BFEC70484E08}" type="pres">
      <dgm:prSet presAssocID="{DEE0206A-625B-4BEA-B050-88400C40B685}" presName="FinalChildText" presStyleLbl="revTx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9D6EE603-AC6A-4E22-946E-1F636CFEAFFC}" type="presOf" srcId="{4F194C04-DE34-4AB7-AB56-B53677FC2FED}" destId="{89AA933F-35C8-407C-8215-946D2CCCF713}" srcOrd="0" destOrd="0" presId="urn:microsoft.com/office/officeart/2005/8/layout/StepDownProcess"/>
    <dgm:cxn modelId="{5AA8E204-6D5A-4B76-88BD-F280C602DF42}" srcId="{9D30AE1B-B242-41DB-ADA6-688F44C66593}" destId="{4F194C04-DE34-4AB7-AB56-B53677FC2FED}" srcOrd="0" destOrd="0" parTransId="{DE7D32AE-B0DE-4BBA-A54B-0DA96CFC9732}" sibTransId="{AC8AA091-79DB-4AF6-9AE1-DE6521F46A77}"/>
    <dgm:cxn modelId="{637C8012-71A4-4B8C-B8A4-C80C93BEFA3A}" type="presOf" srcId="{B642F549-5FB0-45AF-8ABD-B49D05852327}" destId="{9D9BA3C6-5D26-4F86-97BB-BFEC70484E08}" srcOrd="0" destOrd="0" presId="urn:microsoft.com/office/officeart/2005/8/layout/StepDownProcess"/>
    <dgm:cxn modelId="{5385B721-A496-4E4B-AFFA-C8D07798CBA8}" type="presOf" srcId="{9D30AE1B-B242-41DB-ADA6-688F44C66593}" destId="{83E33B17-E0CF-4924-9DB7-FAA01A6B1D93}" srcOrd="0" destOrd="0" presId="urn:microsoft.com/office/officeart/2005/8/layout/StepDownProcess"/>
    <dgm:cxn modelId="{C857B633-DC19-46C8-AC3B-CC18358F5EE4}" type="presOf" srcId="{DEE0206A-625B-4BEA-B050-88400C40B685}" destId="{4598543C-FC89-4293-9B09-AEECA8BB5D50}" srcOrd="0" destOrd="0" presId="urn:microsoft.com/office/officeart/2005/8/layout/StepDownProcess"/>
    <dgm:cxn modelId="{B11DC53A-9015-4F69-ADCC-3CFD0FE5F913}" type="presOf" srcId="{2B12269B-A3A8-4144-BCAC-05E901E9FE2A}" destId="{FA85C1EC-BD3B-4A20-B18C-66A8FDF8F90E}" srcOrd="0" destOrd="0" presId="urn:microsoft.com/office/officeart/2005/8/layout/StepDownProcess"/>
    <dgm:cxn modelId="{6A118541-7662-482E-9B1B-0549E98E207D}" type="presOf" srcId="{3D614668-67FD-4E42-A990-44A86E7E323D}" destId="{EFE01814-19EB-438A-BCAC-3E1ED933525E}" srcOrd="0" destOrd="0" presId="urn:microsoft.com/office/officeart/2005/8/layout/StepDownProcess"/>
    <dgm:cxn modelId="{5A44344A-8863-40D2-8AD2-CE1BFD1C40B6}" type="presOf" srcId="{B9B57432-DD8C-4224-BD66-92D8EB13406C}" destId="{8FCCD17E-CD14-402A-A626-A2BA5159A0F7}" srcOrd="0" destOrd="0" presId="urn:microsoft.com/office/officeart/2005/8/layout/StepDownProcess"/>
    <dgm:cxn modelId="{D47B2DA2-F707-4602-BFE2-C6046A9A22CA}" srcId="{DEE0206A-625B-4BEA-B050-88400C40B685}" destId="{B642F549-5FB0-45AF-8ABD-B49D05852327}" srcOrd="0" destOrd="0" parTransId="{1FFBA869-2580-4F74-9617-57FA9378D52E}" sibTransId="{1F797F4C-C25E-45BE-822C-3E428A975AE3}"/>
    <dgm:cxn modelId="{8AE7ECCC-57DE-4B2C-9AF3-0C6FB603EECA}" srcId="{9D30AE1B-B242-41DB-ADA6-688F44C66593}" destId="{DEE0206A-625B-4BEA-B050-88400C40B685}" srcOrd="2" destOrd="0" parTransId="{F012C1AB-B9F4-4FFA-9A36-8A3E1C31F6AE}" sibTransId="{84167AC7-FA83-4A0A-BE47-A643BA43C7F7}"/>
    <dgm:cxn modelId="{3397ECFC-E310-4F1A-A862-77255B1745F6}" srcId="{4F194C04-DE34-4AB7-AB56-B53677FC2FED}" destId="{2B12269B-A3A8-4144-BCAC-05E901E9FE2A}" srcOrd="0" destOrd="0" parTransId="{02C9891F-FB20-485F-A455-F15537D9CA4D}" sibTransId="{BBF003FF-DE62-4AFB-821A-7A50763F2E5E}"/>
    <dgm:cxn modelId="{DFD838FE-2E84-4FFA-BA4E-45B16C65B45C}" srcId="{9D30AE1B-B242-41DB-ADA6-688F44C66593}" destId="{B9B57432-DD8C-4224-BD66-92D8EB13406C}" srcOrd="1" destOrd="0" parTransId="{C6EBD321-4A65-4615-9B55-7B7D380D4F71}" sibTransId="{D6D780F0-1145-4C07-BCD4-A2E78FBA714C}"/>
    <dgm:cxn modelId="{C7EB52FE-D6A5-4A5B-9041-89FF7F34E787}" srcId="{B9B57432-DD8C-4224-BD66-92D8EB13406C}" destId="{3D614668-67FD-4E42-A990-44A86E7E323D}" srcOrd="0" destOrd="0" parTransId="{330FC0F5-8D6C-4DAC-B2BF-0DBB72BA4503}" sibTransId="{71D4DF14-66D3-4356-BC68-58CE29D69DC5}"/>
    <dgm:cxn modelId="{0B47E986-53ED-4DED-81ED-E3C24C220E5F}" type="presParOf" srcId="{83E33B17-E0CF-4924-9DB7-FAA01A6B1D93}" destId="{E527454A-4580-473B-8098-5DA3067DCCFB}" srcOrd="0" destOrd="0" presId="urn:microsoft.com/office/officeart/2005/8/layout/StepDownProcess"/>
    <dgm:cxn modelId="{1427B451-BADE-4D3B-9287-0C3C9FAF0C59}" type="presParOf" srcId="{E527454A-4580-473B-8098-5DA3067DCCFB}" destId="{DDAF8332-F580-4AF1-A866-5C16C33D2E28}" srcOrd="0" destOrd="0" presId="urn:microsoft.com/office/officeart/2005/8/layout/StepDownProcess"/>
    <dgm:cxn modelId="{02420864-6EC1-4E8F-80E8-CDC2C68542FF}" type="presParOf" srcId="{E527454A-4580-473B-8098-5DA3067DCCFB}" destId="{89AA933F-35C8-407C-8215-946D2CCCF713}" srcOrd="1" destOrd="0" presId="urn:microsoft.com/office/officeart/2005/8/layout/StepDownProcess"/>
    <dgm:cxn modelId="{3ED485F3-0F64-4E64-95D2-B7940F2F7E13}" type="presParOf" srcId="{E527454A-4580-473B-8098-5DA3067DCCFB}" destId="{FA85C1EC-BD3B-4A20-B18C-66A8FDF8F90E}" srcOrd="2" destOrd="0" presId="urn:microsoft.com/office/officeart/2005/8/layout/StepDownProcess"/>
    <dgm:cxn modelId="{866948A3-3B3D-46AA-A6B5-C48F9DD18E33}" type="presParOf" srcId="{83E33B17-E0CF-4924-9DB7-FAA01A6B1D93}" destId="{A30411BA-983A-4113-93D8-E9948B3C381D}" srcOrd="1" destOrd="0" presId="urn:microsoft.com/office/officeart/2005/8/layout/StepDownProcess"/>
    <dgm:cxn modelId="{6799EB4E-923A-4FA5-90F6-18F1F978EDA9}" type="presParOf" srcId="{83E33B17-E0CF-4924-9DB7-FAA01A6B1D93}" destId="{8D9AF4E4-C541-48A1-A49E-C5C15EC68E5F}" srcOrd="2" destOrd="0" presId="urn:microsoft.com/office/officeart/2005/8/layout/StepDownProcess"/>
    <dgm:cxn modelId="{5B5612CA-94F7-40CA-89B3-4FCEBE4ACE1B}" type="presParOf" srcId="{8D9AF4E4-C541-48A1-A49E-C5C15EC68E5F}" destId="{1D795C97-4F43-4417-B45B-266D28246A66}" srcOrd="0" destOrd="0" presId="urn:microsoft.com/office/officeart/2005/8/layout/StepDownProcess"/>
    <dgm:cxn modelId="{6D9F589D-DD4C-4DE0-9B96-E4244A798EB9}" type="presParOf" srcId="{8D9AF4E4-C541-48A1-A49E-C5C15EC68E5F}" destId="{8FCCD17E-CD14-402A-A626-A2BA5159A0F7}" srcOrd="1" destOrd="0" presId="urn:microsoft.com/office/officeart/2005/8/layout/StepDownProcess"/>
    <dgm:cxn modelId="{0F14A96A-0A11-4E86-BCDD-3ADE65476643}" type="presParOf" srcId="{8D9AF4E4-C541-48A1-A49E-C5C15EC68E5F}" destId="{EFE01814-19EB-438A-BCAC-3E1ED933525E}" srcOrd="2" destOrd="0" presId="urn:microsoft.com/office/officeart/2005/8/layout/StepDownProcess"/>
    <dgm:cxn modelId="{FC8F70B1-23FC-421C-85E1-9E5755888E96}" type="presParOf" srcId="{83E33B17-E0CF-4924-9DB7-FAA01A6B1D93}" destId="{7B33F684-BE2A-4DFA-818B-FACDCA2E1233}" srcOrd="3" destOrd="0" presId="urn:microsoft.com/office/officeart/2005/8/layout/StepDownProcess"/>
    <dgm:cxn modelId="{0D55FDB9-BF6A-4BD7-8CDC-908A7C193C23}" type="presParOf" srcId="{83E33B17-E0CF-4924-9DB7-FAA01A6B1D93}" destId="{BE82B652-0163-442D-B4E7-10F6A70F2A4D}" srcOrd="4" destOrd="0" presId="urn:microsoft.com/office/officeart/2005/8/layout/StepDownProcess"/>
    <dgm:cxn modelId="{1C3A932B-6EF8-4EDC-9751-9D6719C1076B}" type="presParOf" srcId="{BE82B652-0163-442D-B4E7-10F6A70F2A4D}" destId="{4598543C-FC89-4293-9B09-AEECA8BB5D50}" srcOrd="0" destOrd="0" presId="urn:microsoft.com/office/officeart/2005/8/layout/StepDownProcess"/>
    <dgm:cxn modelId="{0DBEBE03-F845-42F6-A3BC-22648A9301DF}" type="presParOf" srcId="{BE82B652-0163-442D-B4E7-10F6A70F2A4D}" destId="{9D9BA3C6-5D26-4F86-97BB-BFEC70484E08}" srcOrd="1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DAF8332-F580-4AF1-A866-5C16C33D2E28}">
      <dsp:nvSpPr>
        <dsp:cNvPr id="0" name=""/>
        <dsp:cNvSpPr/>
      </dsp:nvSpPr>
      <dsp:spPr>
        <a:xfrm rot="5400000">
          <a:off x="885797" y="744303"/>
          <a:ext cx="658272" cy="749419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rgbClr val="4472C4">
            <a:tint val="50000"/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9AA933F-35C8-407C-8215-946D2CCCF713}">
      <dsp:nvSpPr>
        <dsp:cNvPr id="0" name=""/>
        <dsp:cNvSpPr/>
      </dsp:nvSpPr>
      <dsp:spPr>
        <a:xfrm>
          <a:off x="711395" y="14595"/>
          <a:ext cx="1108143" cy="775664"/>
        </a:xfrm>
        <a:prstGeom prst="roundRect">
          <a:avLst>
            <a:gd name="adj" fmla="val 16670"/>
          </a:avLst>
        </a:prstGeom>
        <a:solidFill>
          <a:srgbClr val="4472C4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Morris Method</a:t>
          </a:r>
          <a:endParaRPr lang="en-US" sz="1400" kern="1200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sp:txBody>
      <dsp:txXfrm>
        <a:off x="749267" y="52467"/>
        <a:ext cx="1032399" cy="699920"/>
      </dsp:txXfrm>
    </dsp:sp>
    <dsp:sp modelId="{FA85C1EC-BD3B-4A20-B18C-66A8FDF8F90E}">
      <dsp:nvSpPr>
        <dsp:cNvPr id="0" name=""/>
        <dsp:cNvSpPr/>
      </dsp:nvSpPr>
      <dsp:spPr>
        <a:xfrm>
          <a:off x="1819538" y="88572"/>
          <a:ext cx="805957" cy="6269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900" kern="1200" dirty="0" err="1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Gloabal</a:t>
          </a:r>
          <a:r>
            <a:rPr lang="en-GB" sz="9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 Sensitivity </a:t>
          </a:r>
          <a:r>
            <a:rPr lang="en-GB" sz="900" kern="1200" dirty="0" err="1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Analyze</a:t>
          </a:r>
          <a:endParaRPr lang="en-US" sz="900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alibri" panose="020F0502020204030204"/>
            <a:ea typeface="+mn-ea"/>
            <a:cs typeface="+mn-cs"/>
          </a:endParaRPr>
        </a:p>
      </dsp:txBody>
      <dsp:txXfrm>
        <a:off x="1819538" y="88572"/>
        <a:ext cx="805957" cy="626926"/>
      </dsp:txXfrm>
    </dsp:sp>
    <dsp:sp modelId="{1D795C97-4F43-4417-B45B-266D28246A66}">
      <dsp:nvSpPr>
        <dsp:cNvPr id="0" name=""/>
        <dsp:cNvSpPr/>
      </dsp:nvSpPr>
      <dsp:spPr>
        <a:xfrm rot="5400000">
          <a:off x="1804566" y="1615630"/>
          <a:ext cx="658272" cy="749419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rgbClr val="4472C4">
            <a:tint val="50000"/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CCD17E-CD14-402A-A626-A2BA5159A0F7}">
      <dsp:nvSpPr>
        <dsp:cNvPr id="0" name=""/>
        <dsp:cNvSpPr/>
      </dsp:nvSpPr>
      <dsp:spPr>
        <a:xfrm>
          <a:off x="1630164" y="885922"/>
          <a:ext cx="1108143" cy="775664"/>
        </a:xfrm>
        <a:prstGeom prst="roundRect">
          <a:avLst>
            <a:gd name="adj" fmla="val 16670"/>
          </a:avLst>
        </a:prstGeom>
        <a:solidFill>
          <a:srgbClr val="4472C4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Latin Hypercube Sampling</a:t>
          </a:r>
          <a:endParaRPr lang="en-US" sz="1400" kern="1200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sp:txBody>
      <dsp:txXfrm>
        <a:off x="1668036" y="923794"/>
        <a:ext cx="1032399" cy="699920"/>
      </dsp:txXfrm>
    </dsp:sp>
    <dsp:sp modelId="{EFE01814-19EB-438A-BCAC-3E1ED933525E}">
      <dsp:nvSpPr>
        <dsp:cNvPr id="0" name=""/>
        <dsp:cNvSpPr/>
      </dsp:nvSpPr>
      <dsp:spPr>
        <a:xfrm>
          <a:off x="2738307" y="959899"/>
          <a:ext cx="805957" cy="6269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9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Statistical Method to Generate Samples</a:t>
          </a:r>
          <a:endParaRPr lang="en-US" sz="900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alibri" panose="020F0502020204030204"/>
            <a:ea typeface="+mn-ea"/>
            <a:cs typeface="+mn-cs"/>
          </a:endParaRPr>
        </a:p>
      </dsp:txBody>
      <dsp:txXfrm>
        <a:off x="2738307" y="959899"/>
        <a:ext cx="805957" cy="626926"/>
      </dsp:txXfrm>
    </dsp:sp>
    <dsp:sp modelId="{4598543C-FC89-4293-9B09-AEECA8BB5D50}">
      <dsp:nvSpPr>
        <dsp:cNvPr id="0" name=""/>
        <dsp:cNvSpPr/>
      </dsp:nvSpPr>
      <dsp:spPr>
        <a:xfrm>
          <a:off x="2548932" y="1757249"/>
          <a:ext cx="1108143" cy="775664"/>
        </a:xfrm>
        <a:prstGeom prst="roundRect">
          <a:avLst>
            <a:gd name="adj" fmla="val 16670"/>
          </a:avLst>
        </a:prstGeom>
        <a:solidFill>
          <a:srgbClr val="4472C4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Abaqus CPFEM Model</a:t>
          </a:r>
          <a:endParaRPr lang="en-US" sz="1400" kern="1200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sp:txBody>
      <dsp:txXfrm>
        <a:off x="2586804" y="1795121"/>
        <a:ext cx="1032399" cy="699920"/>
      </dsp:txXfrm>
    </dsp:sp>
    <dsp:sp modelId="{9D9BA3C6-5D26-4F86-97BB-BFEC70484E08}">
      <dsp:nvSpPr>
        <dsp:cNvPr id="0" name=""/>
        <dsp:cNvSpPr/>
      </dsp:nvSpPr>
      <dsp:spPr>
        <a:xfrm>
          <a:off x="3657075" y="1831226"/>
          <a:ext cx="805957" cy="6269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0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Performing Batch of Simulations</a:t>
          </a:r>
          <a:endParaRPr lang="en-US" sz="1000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alibri" panose="020F0502020204030204"/>
            <a:ea typeface="+mn-ea"/>
            <a:cs typeface="+mn-cs"/>
          </a:endParaRPr>
        </a:p>
      </dsp:txBody>
      <dsp:txXfrm>
        <a:off x="3657075" y="1831226"/>
        <a:ext cx="805957" cy="62692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DAF8332-F580-4AF1-A866-5C16C33D2E28}">
      <dsp:nvSpPr>
        <dsp:cNvPr id="0" name=""/>
        <dsp:cNvSpPr/>
      </dsp:nvSpPr>
      <dsp:spPr>
        <a:xfrm rot="5400000">
          <a:off x="944148" y="793333"/>
          <a:ext cx="701634" cy="798786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rgbClr val="4472C4">
            <a:tint val="50000"/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9AA933F-35C8-407C-8215-946D2CCCF713}">
      <dsp:nvSpPr>
        <dsp:cNvPr id="0" name=""/>
        <dsp:cNvSpPr/>
      </dsp:nvSpPr>
      <dsp:spPr>
        <a:xfrm>
          <a:off x="758257" y="15556"/>
          <a:ext cx="1181140" cy="826759"/>
        </a:xfrm>
        <a:prstGeom prst="roundRect">
          <a:avLst>
            <a:gd name="adj" fmla="val 16670"/>
          </a:avLst>
        </a:prstGeom>
        <a:solidFill>
          <a:srgbClr val="4472C4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Root Mean Square Error</a:t>
          </a:r>
          <a:endParaRPr lang="en-US" sz="1400" kern="1200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sp:txBody>
      <dsp:txXfrm>
        <a:off x="798623" y="55922"/>
        <a:ext cx="1100408" cy="746027"/>
      </dsp:txXfrm>
    </dsp:sp>
    <dsp:sp modelId="{FA85C1EC-BD3B-4A20-B18C-66A8FDF8F90E}">
      <dsp:nvSpPr>
        <dsp:cNvPr id="0" name=""/>
        <dsp:cNvSpPr/>
      </dsp:nvSpPr>
      <dsp:spPr>
        <a:xfrm>
          <a:off x="1939397" y="94407"/>
          <a:ext cx="859048" cy="6682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1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Error Function</a:t>
          </a:r>
          <a:endParaRPr lang="en-US" sz="1100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alibri" panose="020F0502020204030204"/>
            <a:ea typeface="+mn-ea"/>
            <a:cs typeface="+mn-cs"/>
          </a:endParaRPr>
        </a:p>
      </dsp:txBody>
      <dsp:txXfrm>
        <a:off x="1939397" y="94407"/>
        <a:ext cx="859048" cy="668223"/>
      </dsp:txXfrm>
    </dsp:sp>
    <dsp:sp modelId="{1D795C97-4F43-4417-B45B-266D28246A66}">
      <dsp:nvSpPr>
        <dsp:cNvPr id="0" name=""/>
        <dsp:cNvSpPr/>
      </dsp:nvSpPr>
      <dsp:spPr>
        <a:xfrm rot="5400000">
          <a:off x="1923439" y="1722057"/>
          <a:ext cx="701634" cy="798786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rgbClr val="4472C4">
            <a:tint val="50000"/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CCD17E-CD14-402A-A626-A2BA5159A0F7}">
      <dsp:nvSpPr>
        <dsp:cNvPr id="0" name=""/>
        <dsp:cNvSpPr/>
      </dsp:nvSpPr>
      <dsp:spPr>
        <a:xfrm>
          <a:off x="1737548" y="944281"/>
          <a:ext cx="1181140" cy="826759"/>
        </a:xfrm>
        <a:prstGeom prst="roundRect">
          <a:avLst>
            <a:gd name="adj" fmla="val 16670"/>
          </a:avLst>
        </a:prstGeom>
        <a:solidFill>
          <a:srgbClr val="4472C4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 err="1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Polynominal</a:t>
          </a:r>
          <a:r>
            <a:rPr lang="en-GB" sz="1400" kern="12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 Fitting</a:t>
          </a:r>
          <a:endParaRPr lang="en-US" sz="1400" kern="1200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sp:txBody>
      <dsp:txXfrm>
        <a:off x="1777914" y="984647"/>
        <a:ext cx="1100408" cy="746027"/>
      </dsp:txXfrm>
    </dsp:sp>
    <dsp:sp modelId="{EFE01814-19EB-438A-BCAC-3E1ED933525E}">
      <dsp:nvSpPr>
        <dsp:cNvPr id="0" name=""/>
        <dsp:cNvSpPr/>
      </dsp:nvSpPr>
      <dsp:spPr>
        <a:xfrm>
          <a:off x="2918688" y="1023131"/>
          <a:ext cx="859048" cy="6682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1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Creating Response Surface</a:t>
          </a:r>
          <a:endParaRPr lang="en-US" sz="1100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alibri" panose="020F0502020204030204"/>
            <a:ea typeface="+mn-ea"/>
            <a:cs typeface="+mn-cs"/>
          </a:endParaRPr>
        </a:p>
      </dsp:txBody>
      <dsp:txXfrm>
        <a:off x="2918688" y="1023131"/>
        <a:ext cx="859048" cy="668223"/>
      </dsp:txXfrm>
    </dsp:sp>
    <dsp:sp modelId="{4598543C-FC89-4293-9B09-AEECA8BB5D50}">
      <dsp:nvSpPr>
        <dsp:cNvPr id="0" name=""/>
        <dsp:cNvSpPr/>
      </dsp:nvSpPr>
      <dsp:spPr>
        <a:xfrm>
          <a:off x="2716839" y="1873005"/>
          <a:ext cx="1181140" cy="826759"/>
        </a:xfrm>
        <a:prstGeom prst="roundRect">
          <a:avLst>
            <a:gd name="adj" fmla="val 16670"/>
          </a:avLst>
        </a:prstGeom>
        <a:solidFill>
          <a:srgbClr val="4472C4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Particle Swarm Optimization</a:t>
          </a:r>
          <a:endParaRPr lang="en-US" sz="1400" kern="1200" dirty="0">
            <a:solidFill>
              <a:sysClr val="window" lastClr="FFFFFF"/>
            </a:solidFill>
            <a:latin typeface="Calibri" panose="020F0502020204030204"/>
            <a:ea typeface="+mn-ea"/>
            <a:cs typeface="+mn-cs"/>
          </a:endParaRPr>
        </a:p>
      </dsp:txBody>
      <dsp:txXfrm>
        <a:off x="2757205" y="1913371"/>
        <a:ext cx="1100408" cy="746027"/>
      </dsp:txXfrm>
    </dsp:sp>
    <dsp:sp modelId="{9D9BA3C6-5D26-4F86-97BB-BFEC70484E08}">
      <dsp:nvSpPr>
        <dsp:cNvPr id="0" name=""/>
        <dsp:cNvSpPr/>
      </dsp:nvSpPr>
      <dsp:spPr>
        <a:xfrm>
          <a:off x="3897979" y="1951855"/>
          <a:ext cx="859048" cy="6682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1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Optimizing Simulation Parameters</a:t>
          </a:r>
          <a:endParaRPr lang="en-US" sz="1100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alibri" panose="020F0502020204030204"/>
            <a:ea typeface="+mn-ea"/>
            <a:cs typeface="+mn-cs"/>
          </a:endParaRPr>
        </a:p>
      </dsp:txBody>
      <dsp:txXfrm>
        <a:off x="3897979" y="1951855"/>
        <a:ext cx="859048" cy="66822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de-DE" sz="1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4021138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A989147A-E99F-426E-8428-4F7A2B762C1A}" type="datetimeFigureOut">
              <a:rPr lang="de-DE" sz="1000">
                <a:latin typeface="Arial" pitchFamily="34" charset="0"/>
                <a:cs typeface="Arial" pitchFamily="34" charset="0"/>
              </a:rPr>
              <a:pPr>
                <a:defRPr/>
              </a:pPr>
              <a:t>20.05.2021</a:t>
            </a:fld>
            <a:endParaRPr lang="de-DE" sz="1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de-DE" sz="1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4021138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1FEB8BDD-D483-4F2A-8149-5CAA22251911}" type="slidenum">
              <a:rPr lang="de-DE" sz="1000">
                <a:latin typeface="Arial" pitchFamily="34" charset="0"/>
                <a:cs typeface="Arial" pitchFamily="34" charset="0"/>
              </a:rPr>
              <a:pPr>
                <a:defRPr/>
              </a:pPr>
              <a:t>‹#›</a:t>
            </a:fld>
            <a:endParaRPr lang="de-DE" sz="10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0627854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0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4021138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000" smtClean="0">
                <a:latin typeface="+mn-lt"/>
              </a:defRPr>
            </a:lvl1pPr>
          </a:lstStyle>
          <a:p>
            <a:pPr>
              <a:defRPr/>
            </a:pPr>
            <a:fld id="{E619EF57-6584-4C28-9DE9-68C51C925951}" type="datetimeFigureOut">
              <a:rPr lang="de-DE" smtClean="0"/>
              <a:pPr>
                <a:defRPr/>
              </a:pPr>
              <a:t>20.05.2021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de-DE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709613" y="4926013"/>
            <a:ext cx="5680075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noProof="0" dirty="0"/>
              <a:t>Textmasterformat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0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4021138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000" smtClean="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6DB79B9A-35EE-4156-AEAA-A71D25E1C590}" type="slidenum">
              <a:rPr lang="de-DE" smtClean="0"/>
              <a:pPr>
                <a:defRPr/>
              </a:pPr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04105239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fontAlgn="base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457200" algn="l" rtl="0" fontAlgn="base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2pPr>
    <a:lvl3pPr marL="914400" algn="l" rtl="0" fontAlgn="base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3pPr>
    <a:lvl4pPr marL="1371600" algn="l" rtl="0" fontAlgn="base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4pPr>
    <a:lvl5pPr marL="1828800" algn="l" rtl="0" fontAlgn="base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98556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63870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68807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44369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_1/3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>
          <a:xfrm>
            <a:off x="383119" y="6227766"/>
            <a:ext cx="975783" cy="3968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>
                    <a:alpha val="0"/>
                  </a:schemeClr>
                </a:solidFill>
              </a:defRPr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384000" y="4766934"/>
            <a:ext cx="11424000" cy="973216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buNone/>
              <a:defRPr sz="150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pic>
        <p:nvPicPr>
          <p:cNvPr id="7" name="Grafik 6"/>
          <p:cNvPicPr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967" b="13242"/>
          <a:stretch>
            <a:fillRect/>
          </a:stretch>
        </p:blipFill>
        <p:spPr bwMode="auto">
          <a:xfrm>
            <a:off x="0" y="3"/>
            <a:ext cx="12192000" cy="30625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83118" y="3251977"/>
            <a:ext cx="11424881" cy="1325563"/>
          </a:xfrm>
          <a:prstGeom prst="rect">
            <a:avLst/>
          </a:prstGeom>
        </p:spPr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pic>
        <p:nvPicPr>
          <p:cNvPr id="8" name="Picture 2" descr="P:\Orgakram\rwth_iehk_en_rgb.jpg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24"/>
          <a:stretch/>
        </p:blipFill>
        <p:spPr bwMode="auto">
          <a:xfrm>
            <a:off x="8641737" y="6083570"/>
            <a:ext cx="3167149" cy="730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34723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6"/>
          <p:cNvSpPr>
            <a:spLocks noGrp="1"/>
          </p:cNvSpPr>
          <p:nvPr>
            <p:ph type="body" sz="quarter" idx="12"/>
          </p:nvPr>
        </p:nvSpPr>
        <p:spPr>
          <a:xfrm>
            <a:off x="383119" y="1049867"/>
            <a:ext cx="11425767" cy="438619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3330EB2-D76C-4FBF-BD6E-05F9C149E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012058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bschlus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Gerader Verbinder 12"/>
          <p:cNvCxnSpPr/>
          <p:nvPr userDrawn="1"/>
        </p:nvCxnSpPr>
        <p:spPr>
          <a:xfrm>
            <a:off x="383119" y="6040438"/>
            <a:ext cx="1142576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/>
          <p:cNvSpPr txBox="1">
            <a:spLocks/>
          </p:cNvSpPr>
          <p:nvPr userDrawn="1"/>
        </p:nvSpPr>
        <p:spPr>
          <a:xfrm>
            <a:off x="383118" y="1993837"/>
            <a:ext cx="11425767" cy="1079500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baseline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de-DE" sz="2400" dirty="0" err="1"/>
              <a:t>Thank</a:t>
            </a:r>
            <a:r>
              <a:rPr lang="de-DE" sz="2400" dirty="0"/>
              <a:t> </a:t>
            </a:r>
            <a:r>
              <a:rPr lang="de-DE" sz="2400" dirty="0" err="1"/>
              <a:t>you</a:t>
            </a:r>
            <a:r>
              <a:rPr lang="de-DE" sz="2400" dirty="0"/>
              <a:t> </a:t>
            </a:r>
            <a:r>
              <a:rPr lang="de-DE" sz="2400" dirty="0" err="1"/>
              <a:t>very</a:t>
            </a:r>
            <a:r>
              <a:rPr lang="de-DE" sz="2400" dirty="0"/>
              <a:t> </a:t>
            </a:r>
            <a:r>
              <a:rPr lang="de-DE" sz="2400" dirty="0" err="1"/>
              <a:t>much</a:t>
            </a:r>
            <a:r>
              <a:rPr lang="de-DE" sz="2400" dirty="0"/>
              <a:t> for </a:t>
            </a:r>
            <a:r>
              <a:rPr lang="de-DE" sz="2400" dirty="0" err="1"/>
              <a:t>your</a:t>
            </a:r>
            <a:r>
              <a:rPr lang="de-DE" sz="2400" dirty="0"/>
              <a:t> </a:t>
            </a:r>
            <a:r>
              <a:rPr lang="de-DE" sz="2400" dirty="0" err="1"/>
              <a:t>attention</a:t>
            </a:r>
            <a:r>
              <a:rPr lang="de-DE" sz="2400" dirty="0"/>
              <a:t>!</a:t>
            </a:r>
          </a:p>
          <a:p>
            <a:pPr fontAlgn="auto">
              <a:spcAft>
                <a:spcPts val="0"/>
              </a:spcAft>
              <a:defRPr/>
            </a:pPr>
            <a:endParaRPr lang="de-DE" sz="2400" dirty="0"/>
          </a:p>
          <a:p>
            <a:pPr fontAlgn="auto">
              <a:spcAft>
                <a:spcPts val="0"/>
              </a:spcAft>
              <a:defRPr/>
            </a:pPr>
            <a:endParaRPr lang="de-DE" sz="2400" b="0" dirty="0">
              <a:solidFill>
                <a:schemeClr val="tx1"/>
              </a:solidFill>
            </a:endParaRPr>
          </a:p>
          <a:p>
            <a:pPr fontAlgn="auto">
              <a:spcAft>
                <a:spcPts val="0"/>
              </a:spcAft>
              <a:defRPr/>
            </a:pPr>
            <a:endParaRPr lang="de-DE" sz="2400" b="0" dirty="0">
              <a:solidFill>
                <a:schemeClr val="tx1"/>
              </a:solidFill>
            </a:endParaRPr>
          </a:p>
        </p:txBody>
      </p:sp>
      <p:pic>
        <p:nvPicPr>
          <p:cNvPr id="7" name="Picture 2" descr="P:\Orgakram\rwth_iehk_en_rgb.jp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24"/>
          <a:stretch/>
        </p:blipFill>
        <p:spPr bwMode="auto">
          <a:xfrm>
            <a:off x="8641737" y="6083570"/>
            <a:ext cx="3167149" cy="730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19836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e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 txBox="1">
            <a:spLocks/>
          </p:cNvSpPr>
          <p:nvPr/>
        </p:nvSpPr>
        <p:spPr>
          <a:xfrm>
            <a:off x="640080" y="6262339"/>
            <a:ext cx="7796554" cy="245965"/>
          </a:xfrm>
          <a:prstGeom prst="rect">
            <a:avLst/>
          </a:prstGeom>
        </p:spPr>
        <p:txBody>
          <a:bodyPr lIns="0" tIns="0" rIns="0" bIns="0"/>
          <a:lstStyle>
            <a:defPPr>
              <a:defRPr lang="de-DE"/>
            </a:defPPr>
            <a:lvl1pPr marL="0" algn="l" defTabSz="914400" rtl="0" eaLnBrk="1" latinLnBrk="0" hangingPunct="1">
              <a:defRPr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800" noProof="0" dirty="0"/>
              <a:t>Development of an Automated Strategy to Calibrate Crystal Plasticity Subroutines for ABAQUS, Using Machine Learning Approaches, and Neural Networks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baseline="0" noProof="0" dirty="0"/>
              <a:t>O. Karagüllü </a:t>
            </a:r>
            <a:r>
              <a:rPr lang="en-US" sz="800" noProof="0" dirty="0"/>
              <a:t>| M. Henrich, M.Sc. | Prof. Dr.-</a:t>
            </a:r>
            <a:r>
              <a:rPr lang="en-US" sz="800" noProof="0" dirty="0" err="1"/>
              <a:t>Ing</a:t>
            </a:r>
            <a:r>
              <a:rPr lang="en-US" sz="800" noProof="0" dirty="0"/>
              <a:t>. S. Münstermann 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noProof="0" dirty="0"/>
              <a:t>Integrity of Materials and Structures Steel</a:t>
            </a:r>
            <a:r>
              <a:rPr lang="en-US" sz="800" baseline="0" noProof="0" dirty="0"/>
              <a:t> Institute RWTH-Aachen University</a:t>
            </a:r>
            <a:r>
              <a:rPr lang="en-US" sz="800" noProof="0" dirty="0"/>
              <a:t> | 10 December 2020</a:t>
            </a:r>
          </a:p>
        </p:txBody>
      </p:sp>
      <p:cxnSp>
        <p:nvCxnSpPr>
          <p:cNvPr id="11" name="Gerader Verbinder 10"/>
          <p:cNvCxnSpPr/>
          <p:nvPr/>
        </p:nvCxnSpPr>
        <p:spPr>
          <a:xfrm>
            <a:off x="383119" y="814388"/>
            <a:ext cx="1142576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r Verbinder 11"/>
          <p:cNvCxnSpPr/>
          <p:nvPr/>
        </p:nvCxnSpPr>
        <p:spPr>
          <a:xfrm>
            <a:off x="383119" y="6040438"/>
            <a:ext cx="1142576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2" descr="P:\Orgakram\rwth_iehk_en_rgb.jpg"/>
          <p:cNvPicPr>
            <a:picLocks noChangeAspect="1" noChangeArrowheads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24"/>
          <a:stretch/>
        </p:blipFill>
        <p:spPr bwMode="auto">
          <a:xfrm>
            <a:off x="8641737" y="6083570"/>
            <a:ext cx="3167149" cy="730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Slide Number Placeholder 5"/>
          <p:cNvSpPr txBox="1">
            <a:spLocks/>
          </p:cNvSpPr>
          <p:nvPr userDrawn="1"/>
        </p:nvSpPr>
        <p:spPr>
          <a:xfrm>
            <a:off x="383119" y="6227763"/>
            <a:ext cx="1154449" cy="315118"/>
          </a:xfrm>
          <a:prstGeom prst="rect">
            <a:avLst/>
          </a:prstGeom>
        </p:spPr>
        <p:txBody>
          <a:bodyPr lIns="0" tIns="0" rIns="0" bIns="0"/>
          <a:lstStyle>
            <a:defPPr>
              <a:defRPr lang="de-DE"/>
            </a:defPPr>
            <a:lvl1pPr marL="0" algn="l" defTabSz="914400" rtl="0" eaLnBrk="1" latinLnBrk="0" hangingPunct="1">
              <a:defRPr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8660BDE7-85EA-436B-98D9-7D77C779EC20}" type="slidenum">
              <a:rPr lang="de-DE" sz="675" smtClean="0"/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r>
              <a:rPr lang="de-DE" sz="675" dirty="0"/>
              <a:t> 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53" r:id="rId2"/>
    <p:sldLayoutId id="2147483770" r:id="rId3"/>
  </p:sldLayoutIdLst>
  <p:hf sldNum="0" hdr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3429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685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0287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162000" indent="-162000" algn="l" defTabSz="162000" rtl="0" eaLnBrk="1" fontAlgn="base" hangingPunct="1">
        <a:lnSpc>
          <a:spcPct val="100000"/>
        </a:lnSpc>
        <a:spcBef>
          <a:spcPts val="0"/>
        </a:spcBef>
        <a:spcAft>
          <a:spcPct val="0"/>
        </a:spcAft>
        <a:buClr>
          <a:schemeClr val="tx2"/>
        </a:buClr>
        <a:buFont typeface="Arial" panose="020B0604020202020204" pitchFamily="34" charset="0"/>
        <a:buChar char="•"/>
        <a:tabLst>
          <a:tab pos="162000" algn="l"/>
        </a:tabLst>
        <a:defRPr sz="13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324000" indent="-161925" algn="l" rtl="0" eaLnBrk="1" fontAlgn="base" hangingPunct="1">
        <a:lnSpc>
          <a:spcPct val="100000"/>
        </a:lnSpc>
        <a:spcBef>
          <a:spcPts val="0"/>
        </a:spcBef>
        <a:spcAft>
          <a:spcPct val="0"/>
        </a:spcAft>
        <a:buClr>
          <a:schemeClr val="tx2"/>
        </a:buClr>
        <a:buFont typeface="Symbol" panose="05050102010706020507" pitchFamily="18" charset="2"/>
        <a:buChar char="-"/>
        <a:tabLst>
          <a:tab pos="324000" algn="l"/>
        </a:tabLst>
        <a:defRPr sz="12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486000" indent="-161925" algn="l" defTabSz="162000" rtl="0" eaLnBrk="1" fontAlgn="base" hangingPunct="1">
        <a:lnSpc>
          <a:spcPct val="100000"/>
        </a:lnSpc>
        <a:spcBef>
          <a:spcPts val="0"/>
        </a:spcBef>
        <a:spcAft>
          <a:spcPct val="0"/>
        </a:spcAft>
        <a:buClr>
          <a:schemeClr val="tx2"/>
        </a:buClr>
        <a:buSzPct val="80000"/>
        <a:buFont typeface="Wingdings" panose="05000000000000000000" pitchFamily="2" charset="2"/>
        <a:buChar char="§"/>
        <a:tabLst>
          <a:tab pos="486000" algn="l"/>
        </a:tabLst>
        <a:defRPr sz="12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648000" indent="-162000" algn="l" defTabSz="162000" rtl="0" eaLnBrk="1" fontAlgn="base" hangingPunct="1">
        <a:lnSpc>
          <a:spcPct val="100000"/>
        </a:lnSpc>
        <a:spcBef>
          <a:spcPts val="0"/>
        </a:spcBef>
        <a:spcAft>
          <a:spcPct val="0"/>
        </a:spcAft>
        <a:buClr>
          <a:schemeClr val="tx2"/>
        </a:buClr>
        <a:buSzPct val="100000"/>
        <a:buFont typeface="Arial" panose="020B0604020202020204" pitchFamily="34" charset="0"/>
        <a:buChar char="-"/>
        <a:tabLst>
          <a:tab pos="648000" algn="l"/>
        </a:tabLst>
        <a:defRPr sz="12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648000" indent="-162000" algn="l" rtl="0" eaLnBrk="1" fontAlgn="base" hangingPunct="1">
        <a:lnSpc>
          <a:spcPct val="90000"/>
        </a:lnSpc>
        <a:spcBef>
          <a:spcPts val="0"/>
        </a:spcBef>
        <a:spcAft>
          <a:spcPct val="0"/>
        </a:spcAft>
        <a:buClr>
          <a:schemeClr val="tx2"/>
        </a:buClr>
        <a:buFont typeface="Arial" panose="020B0604020202020204" pitchFamily="34" charset="0"/>
        <a:buChar char="-"/>
        <a:tabLst>
          <a:tab pos="671513" algn="l"/>
        </a:tabLst>
        <a:defRPr sz="12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457" userDrawn="1">
          <p15:clr>
            <a:srgbClr val="F26B43"/>
          </p15:clr>
        </p15:guide>
        <p15:guide id="2" orient="horz" pos="2863" userDrawn="1">
          <p15:clr>
            <a:srgbClr val="F26B43"/>
          </p15:clr>
        </p15:guide>
        <p15:guide id="3" pos="241" userDrawn="1">
          <p15:clr>
            <a:srgbClr val="F26B43"/>
          </p15:clr>
        </p15:guide>
        <p15:guide id="4" pos="7439" userDrawn="1">
          <p15:clr>
            <a:srgbClr val="F26B43"/>
          </p15:clr>
        </p15:guide>
        <p15:guide id="5" pos="2600" userDrawn="1">
          <p15:clr>
            <a:srgbClr val="F26B43"/>
          </p15:clr>
        </p15:guide>
        <p15:guide id="6" pos="2752" userDrawn="1">
          <p15:clr>
            <a:srgbClr val="F26B43"/>
          </p15:clr>
        </p15:guide>
        <p15:guide id="7" pos="4929" userDrawn="1">
          <p15:clr>
            <a:srgbClr val="F26B43"/>
          </p15:clr>
        </p15:guide>
        <p15:guide id="8" pos="50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13" Type="http://schemas.openxmlformats.org/officeDocument/2006/relationships/image" Target="../media/image49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Relationship Id="rId14" Type="http://schemas.openxmlformats.org/officeDocument/2006/relationships/image" Target="../media/image5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NULL"/><Relationship Id="rId18" Type="http://schemas.openxmlformats.org/officeDocument/2006/relationships/image" Target="../media/image79.png"/><Relationship Id="rId3" Type="http://schemas.openxmlformats.org/officeDocument/2006/relationships/image" Target="../media/image23.png"/><Relationship Id="rId7" Type="http://schemas.openxmlformats.org/officeDocument/2006/relationships/image" Target="../media/image12.png"/><Relationship Id="rId12" Type="http://schemas.openxmlformats.org/officeDocument/2006/relationships/image" Target="NULL"/><Relationship Id="rId17" Type="http://schemas.openxmlformats.org/officeDocument/2006/relationships/image" Target="../media/image78.png"/><Relationship Id="rId2" Type="http://schemas.openxmlformats.org/officeDocument/2006/relationships/image" Target="../media/image15.jpeg"/><Relationship Id="rId16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NULL"/><Relationship Id="rId5" Type="http://schemas.openxmlformats.org/officeDocument/2006/relationships/image" Target="../media/image25.png"/><Relationship Id="rId15" Type="http://schemas.openxmlformats.org/officeDocument/2006/relationships/image" Target="../media/image76.png"/><Relationship Id="rId10" Type="http://schemas.openxmlformats.org/officeDocument/2006/relationships/image" Target="NULL"/><Relationship Id="rId4" Type="http://schemas.openxmlformats.org/officeDocument/2006/relationships/image" Target="../media/image24.jpeg"/><Relationship Id="rId9" Type="http://schemas.openxmlformats.org/officeDocument/2006/relationships/image" Target="NULL"/><Relationship Id="rId14" Type="http://schemas.openxmlformats.org/officeDocument/2006/relationships/image" Target="NUL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emf"/><Relationship Id="rId5" Type="http://schemas.openxmlformats.org/officeDocument/2006/relationships/image" Target="../media/image6.png"/><Relationship Id="rId4" Type="http://schemas.openxmlformats.org/officeDocument/2006/relationships/image" Target="../media/image5.em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image" Target="../media/image8.png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30.png"/><Relationship Id="rId3" Type="http://schemas.openxmlformats.org/officeDocument/2006/relationships/image" Target="../media/image23.png"/><Relationship Id="rId7" Type="http://schemas.openxmlformats.org/officeDocument/2006/relationships/image" Target="../media/image11.png"/><Relationship Id="rId12" Type="http://schemas.openxmlformats.org/officeDocument/2006/relationships/image" Target="../media/image29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28.png"/><Relationship Id="rId5" Type="http://schemas.openxmlformats.org/officeDocument/2006/relationships/image" Target="../media/image25.png"/><Relationship Id="rId15" Type="http://schemas.openxmlformats.org/officeDocument/2006/relationships/image" Target="../media/image32.png"/><Relationship Id="rId10" Type="http://schemas.openxmlformats.org/officeDocument/2006/relationships/image" Target="../media/image27.png"/><Relationship Id="rId4" Type="http://schemas.openxmlformats.org/officeDocument/2006/relationships/image" Target="../media/image24.jpeg"/><Relationship Id="rId9" Type="http://schemas.openxmlformats.org/officeDocument/2006/relationships/image" Target="../media/image14.png"/><Relationship Id="rId14" Type="http://schemas.openxmlformats.org/officeDocument/2006/relationships/image" Target="../media/image3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45.png"/><Relationship Id="rId3" Type="http://schemas.openxmlformats.org/officeDocument/2006/relationships/image" Target="../media/image23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13.png"/><Relationship Id="rId5" Type="http://schemas.openxmlformats.org/officeDocument/2006/relationships/image" Target="../media/image25.png"/><Relationship Id="rId15" Type="http://schemas.openxmlformats.org/officeDocument/2006/relationships/image" Target="../media/image28.png"/><Relationship Id="rId10" Type="http://schemas.openxmlformats.org/officeDocument/2006/relationships/image" Target="../media/image12.png"/><Relationship Id="rId4" Type="http://schemas.openxmlformats.org/officeDocument/2006/relationships/image" Target="../media/image24.jpeg"/><Relationship Id="rId9" Type="http://schemas.openxmlformats.org/officeDocument/2006/relationships/image" Target="../media/image11.png"/><Relationship Id="rId14" Type="http://schemas.openxmlformats.org/officeDocument/2006/relationships/image" Target="../media/image4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83119" y="3292293"/>
            <a:ext cx="11424881" cy="987025"/>
          </a:xfrm>
          <a:prstGeom prst="rect">
            <a:avLst/>
          </a:prstGeom>
        </p:spPr>
        <p:txBody>
          <a:bodyPr/>
          <a:lstStyle/>
          <a:p>
            <a:r>
              <a:rPr lang="en-GB" b="1" dirty="0">
                <a:solidFill>
                  <a:srgbClr val="00549F"/>
                </a:solidFill>
              </a:rPr>
              <a:t>Development of an Automated Strategy to Calibrate Crystal Plasticity Subroutines for ABAQUS, Using Machine Learning Approaches, and Neural Networks</a:t>
            </a:r>
            <a:endParaRPr lang="en-US" sz="2000" b="1" dirty="0">
              <a:solidFill>
                <a:srgbClr val="00549F"/>
              </a:solidFill>
            </a:endParaRPr>
          </a:p>
        </p:txBody>
      </p:sp>
      <p:sp>
        <p:nvSpPr>
          <p:cNvPr id="6" name="Untertitel 2"/>
          <p:cNvSpPr>
            <a:spLocks noGrp="1"/>
          </p:cNvSpPr>
          <p:nvPr>
            <p:ph type="subTitle" idx="1"/>
          </p:nvPr>
        </p:nvSpPr>
        <p:spPr>
          <a:xfrm>
            <a:off x="382588" y="4772170"/>
            <a:ext cx="11350608" cy="1655762"/>
          </a:xfrm>
        </p:spPr>
        <p:txBody>
          <a:bodyPr/>
          <a:lstStyle/>
          <a:p>
            <a:pPr marL="85725">
              <a:tabLst>
                <a:tab pos="85725" algn="l"/>
              </a:tabLst>
            </a:pPr>
            <a:r>
              <a:rPr lang="en-GB" sz="2200" dirty="0"/>
              <a:t>Orkun Karagüllü </a:t>
            </a:r>
          </a:p>
          <a:p>
            <a:pPr marL="85725">
              <a:tabLst>
                <a:tab pos="85725" algn="l"/>
              </a:tabLst>
            </a:pPr>
            <a:endParaRPr lang="en-GB" sz="2200" dirty="0"/>
          </a:p>
          <a:p>
            <a:pPr marL="85725">
              <a:lnSpc>
                <a:spcPct val="150000"/>
              </a:lnSpc>
              <a:tabLst>
                <a:tab pos="85725" algn="l"/>
              </a:tabLst>
            </a:pPr>
            <a:r>
              <a:rPr lang="en-GB" sz="2200" dirty="0"/>
              <a:t>Examiner : Prof. </a:t>
            </a:r>
            <a:r>
              <a:rPr lang="en-GB" sz="2200" dirty="0" err="1"/>
              <a:t>Dr.</a:t>
            </a:r>
            <a:r>
              <a:rPr lang="en-GB" sz="2200" dirty="0"/>
              <a:t> Ing. </a:t>
            </a:r>
            <a:r>
              <a:rPr lang="en-GB" sz="2200" dirty="0" err="1"/>
              <a:t>Münstermann</a:t>
            </a:r>
            <a:r>
              <a:rPr lang="en-GB" sz="2200" dirty="0"/>
              <a:t>, </a:t>
            </a:r>
            <a:r>
              <a:rPr lang="en-GB" sz="2200" dirty="0" err="1"/>
              <a:t>Dr.</a:t>
            </a:r>
            <a:r>
              <a:rPr lang="en-GB" sz="2200" dirty="0"/>
              <a:t> Ing Michael </a:t>
            </a:r>
            <a:r>
              <a:rPr lang="en-GB" sz="2200" dirty="0" err="1"/>
              <a:t>Dölz</a:t>
            </a:r>
            <a:endParaRPr lang="en-GB" sz="2200" dirty="0"/>
          </a:p>
          <a:p>
            <a:pPr marL="85725">
              <a:lnSpc>
                <a:spcPct val="150000"/>
              </a:lnSpc>
              <a:tabLst>
                <a:tab pos="85725" algn="l"/>
              </a:tabLst>
            </a:pPr>
            <a:r>
              <a:rPr lang="en-GB" sz="2200" dirty="0"/>
              <a:t>Supervisor: Henrich Manuel, M.Sc.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08B8E69-DCE4-43B2-B445-515837051A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Response Surface Model</a:t>
            </a:r>
            <a:endParaRPr lang="en-US" dirty="0"/>
          </a:p>
        </p:txBody>
      </p:sp>
      <p:graphicFrame>
        <p:nvGraphicFramePr>
          <p:cNvPr id="10" name="Content Placeholder 3">
            <a:extLst>
              <a:ext uri="{FF2B5EF4-FFF2-40B4-BE49-F238E27FC236}">
                <a16:creationId xmlns:a16="http://schemas.microsoft.com/office/drawing/2014/main" id="{F0524AF6-40C6-485C-A8C5-1AAF1EBF438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99181271"/>
              </p:ext>
            </p:extLst>
          </p:nvPr>
        </p:nvGraphicFramePr>
        <p:xfrm>
          <a:off x="1401031" y="823232"/>
          <a:ext cx="5174429" cy="25475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11" name="Group 10">
            <a:extLst>
              <a:ext uri="{FF2B5EF4-FFF2-40B4-BE49-F238E27FC236}">
                <a16:creationId xmlns:a16="http://schemas.microsoft.com/office/drawing/2014/main" id="{660092AD-70DE-42EC-A9CF-9AF0CF5E8E81}"/>
              </a:ext>
            </a:extLst>
          </p:cNvPr>
          <p:cNvGrpSpPr/>
          <p:nvPr/>
        </p:nvGrpSpPr>
        <p:grpSpPr>
          <a:xfrm>
            <a:off x="4368800" y="3319446"/>
            <a:ext cx="5594191" cy="2715322"/>
            <a:chOff x="2881989" y="3321610"/>
            <a:chExt cx="6994760" cy="3395134"/>
          </a:xfrm>
        </p:grpSpPr>
        <p:graphicFrame>
          <p:nvGraphicFramePr>
            <p:cNvPr id="12" name="Content Placeholder 3">
              <a:extLst>
                <a:ext uri="{FF2B5EF4-FFF2-40B4-BE49-F238E27FC236}">
                  <a16:creationId xmlns:a16="http://schemas.microsoft.com/office/drawing/2014/main" id="{5388AD6E-10A4-4048-961D-12E1E0B91B63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718131740"/>
                </p:ext>
              </p:extLst>
            </p:nvPr>
          </p:nvGraphicFramePr>
          <p:xfrm>
            <a:off x="2980649" y="3321610"/>
            <a:ext cx="6896100" cy="3395134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8" r:lo="rId9" r:qs="rId10" r:cs="rId11"/>
            </a:graphicData>
          </a:graphic>
        </p:graphicFrame>
        <p:sp>
          <p:nvSpPr>
            <p:cNvPr id="13" name="Arrow: Bent-Up 12">
              <a:extLst>
                <a:ext uri="{FF2B5EF4-FFF2-40B4-BE49-F238E27FC236}">
                  <a16:creationId xmlns:a16="http://schemas.microsoft.com/office/drawing/2014/main" id="{A458792F-CE4A-42DE-8F53-DE2DAD9B3576}"/>
                </a:ext>
              </a:extLst>
            </p:cNvPr>
            <p:cNvSpPr/>
            <p:nvPr/>
          </p:nvSpPr>
          <p:spPr>
            <a:xfrm rot="5400000">
              <a:off x="2942726" y="3334397"/>
              <a:ext cx="877297" cy="998772"/>
            </a:xfrm>
            <a:prstGeom prst="bentUpArrow">
              <a:avLst>
                <a:gd name="adj1" fmla="val 32840"/>
                <a:gd name="adj2" fmla="val 25000"/>
                <a:gd name="adj3" fmla="val 35780"/>
              </a:avLst>
            </a:prstGeom>
            <a:solidFill>
              <a:srgbClr val="4472C4">
                <a:tint val="50000"/>
                <a:hueOff val="0"/>
                <a:satOff val="0"/>
                <a:lumOff val="0"/>
                <a:alphaOff val="0"/>
              </a:srgbClr>
            </a:solidFill>
            <a:ln w="12700" cap="flat" cmpd="sng" algn="ctr">
              <a:solidFill>
                <a:sysClr val="window" lastClr="FFFFFF">
                  <a:hueOff val="0"/>
                  <a:satOff val="0"/>
                  <a:lumOff val="0"/>
                  <a:alphaOff val="0"/>
                </a:sysClr>
              </a:solidFill>
              <a:prstDash val="solid"/>
              <a:miter lim="800000"/>
            </a:ln>
            <a:effectLst/>
          </p:spPr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C678D85C-E9F6-474B-8B36-12BC6794E91E}"/>
              </a:ext>
            </a:extLst>
          </p:cNvPr>
          <p:cNvPicPr/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74" t="14857" r="8696" b="10199"/>
          <a:stretch/>
        </p:blipFill>
        <p:spPr bwMode="auto">
          <a:xfrm>
            <a:off x="6983706" y="1021852"/>
            <a:ext cx="4932925" cy="254750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EBDE1B88-FC24-4F47-99CC-5914D4C75D58}"/>
              </a:ext>
            </a:extLst>
          </p:cNvPr>
          <p:cNvGrpSpPr/>
          <p:nvPr/>
        </p:nvGrpSpPr>
        <p:grpSpPr>
          <a:xfrm>
            <a:off x="464507" y="3876952"/>
            <a:ext cx="3662993" cy="1912459"/>
            <a:chOff x="6096000" y="3839727"/>
            <a:chExt cx="4262969" cy="2225708"/>
          </a:xfrm>
        </p:grpSpPr>
        <p:pic>
          <p:nvPicPr>
            <p:cNvPr id="30" name="Picture 2" descr="Image for post">
              <a:extLst>
                <a:ext uri="{FF2B5EF4-FFF2-40B4-BE49-F238E27FC236}">
                  <a16:creationId xmlns:a16="http://schemas.microsoft.com/office/drawing/2014/main" id="{78C83F8D-7AF7-4482-AEBD-7486FF7C810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6000" y="3839727"/>
              <a:ext cx="4262969" cy="22257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A6A80FA-ABFB-4823-9207-BC4B6AA95D45}"/>
                </a:ext>
              </a:extLst>
            </p:cNvPr>
            <p:cNvSpPr txBox="1"/>
            <p:nvPr/>
          </p:nvSpPr>
          <p:spPr>
            <a:xfrm>
              <a:off x="7946798" y="4151739"/>
              <a:ext cx="5613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PSO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1395672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078461B-EE0E-4710-9B91-E0B07406151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200" dirty="0"/>
              <a:t>One step at a time method.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200" dirty="0"/>
              <a:t>Measures elementary effect of each parameter on the output.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2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95E9EF9-8D49-43CD-82A3-5465AE799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Morris Sensitivity Analysis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AC375EBD-D939-46BC-9EF5-4CDA646F869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63810252"/>
                  </p:ext>
                </p:extLst>
              </p:nvPr>
            </p:nvGraphicFramePr>
            <p:xfrm>
              <a:off x="683918" y="2375430"/>
              <a:ext cx="4728396" cy="2246186"/>
            </p:xfrm>
            <a:graphic>
              <a:graphicData uri="http://schemas.openxmlformats.org/drawingml/2006/table">
                <a:tbl>
                  <a:tblPr firstRow="1" bandRow="1">
                    <a:tableStyleId>{69CF1AB2-1976-4502-BF36-3FF5EA218861}</a:tableStyleId>
                  </a:tblPr>
                  <a:tblGrid>
                    <a:gridCol w="1182099">
                      <a:extLst>
                        <a:ext uri="{9D8B030D-6E8A-4147-A177-3AD203B41FA5}">
                          <a16:colId xmlns:a16="http://schemas.microsoft.com/office/drawing/2014/main" val="1759845335"/>
                        </a:ext>
                      </a:extLst>
                    </a:gridCol>
                    <a:gridCol w="1182099">
                      <a:extLst>
                        <a:ext uri="{9D8B030D-6E8A-4147-A177-3AD203B41FA5}">
                          <a16:colId xmlns:a16="http://schemas.microsoft.com/office/drawing/2014/main" val="1203079372"/>
                        </a:ext>
                      </a:extLst>
                    </a:gridCol>
                    <a:gridCol w="1182099">
                      <a:extLst>
                        <a:ext uri="{9D8B030D-6E8A-4147-A177-3AD203B41FA5}">
                          <a16:colId xmlns:a16="http://schemas.microsoft.com/office/drawing/2014/main" val="995910071"/>
                        </a:ext>
                      </a:extLst>
                    </a:gridCol>
                    <a:gridCol w="1182099">
                      <a:extLst>
                        <a:ext uri="{9D8B030D-6E8A-4147-A177-3AD203B41FA5}">
                          <a16:colId xmlns:a16="http://schemas.microsoft.com/office/drawing/2014/main" val="181546651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500" b="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500" b="0" i="1">
                                      <a:effectLst/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en-US" sz="1500" b="0" i="1">
                                      <a:effectLst/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500" b="0" dirty="0">
                              <a:effectLst/>
                            </a:rPr>
                            <a:t>, MPa</a:t>
                          </a:r>
                          <a:endParaRPr lang="en-US" sz="1500" b="0" dirty="0">
                            <a:effectLst/>
                            <a:latin typeface="+mj-lt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kumimoji="0" lang="en-US" sz="15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15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kumimoji="0" lang="en-US" sz="15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oMath>
                          </a14:m>
                          <a:r>
                            <a:rPr kumimoji="0" lang="en-US" sz="1500" b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</a:rPr>
                            <a:t>, MPa</a:t>
                          </a:r>
                          <a:endParaRPr kumimoji="0" lang="en-US" sz="15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Arial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500" b="0" kern="12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a</a:t>
                          </a:r>
                          <a:endParaRPr lang="en-US" sz="1500" b="0" kern="12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+mn-lt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kumimoji="0" lang="en-US" sz="15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15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kumimoji="0" lang="en-US" sz="15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oMath>
                          </a14:m>
                          <a:r>
                            <a:rPr kumimoji="0" lang="en-US" sz="1500" b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</a:rPr>
                            <a:t>, MPa</a:t>
                          </a:r>
                          <a:endParaRPr lang="en-US" b="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03326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5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43</a:t>
                          </a:r>
                        </a:p>
                      </a:txBody>
                      <a:tcPr marL="6350" marR="6350" marT="6350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5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745</a:t>
                          </a:r>
                        </a:p>
                      </a:txBody>
                      <a:tcPr marL="6350" marR="6350" marT="6350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5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1</a:t>
                          </a:r>
                        </a:p>
                      </a:txBody>
                      <a:tcPr marL="6350" marR="6350" marT="6350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5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1518</a:t>
                          </a:r>
                        </a:p>
                      </a:txBody>
                      <a:tcPr marL="6350" marR="6350" marT="6350" marB="0" anchor="b"/>
                    </a:tc>
                    <a:extLst>
                      <a:ext uri="{0D108BD9-81ED-4DB2-BD59-A6C34878D82A}">
                        <a16:rowId xmlns:a16="http://schemas.microsoft.com/office/drawing/2014/main" val="26218668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5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43</a:t>
                          </a:r>
                        </a:p>
                      </a:txBody>
                      <a:tcPr marL="6350" marR="6350" marT="6350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5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561</a:t>
                          </a:r>
                        </a:p>
                      </a:txBody>
                      <a:tcPr marL="6350" marR="6350" marT="6350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5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1</a:t>
                          </a:r>
                        </a:p>
                      </a:txBody>
                      <a:tcPr marL="6350" marR="6350" marT="6350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5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1518</a:t>
                          </a:r>
                        </a:p>
                      </a:txBody>
                      <a:tcPr marL="6350" marR="6350" marT="6350" marB="0" anchor="b"/>
                    </a:tc>
                    <a:extLst>
                      <a:ext uri="{0D108BD9-81ED-4DB2-BD59-A6C34878D82A}">
                        <a16:rowId xmlns:a16="http://schemas.microsoft.com/office/drawing/2014/main" val="146467600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5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250.3</a:t>
                          </a:r>
                        </a:p>
                      </a:txBody>
                      <a:tcPr marL="6350" marR="6350" marT="6350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5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561</a:t>
                          </a:r>
                        </a:p>
                      </a:txBody>
                      <a:tcPr marL="6350" marR="6350" marT="6350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5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1</a:t>
                          </a:r>
                        </a:p>
                      </a:txBody>
                      <a:tcPr marL="6350" marR="6350" marT="6350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5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1518</a:t>
                          </a:r>
                        </a:p>
                      </a:txBody>
                      <a:tcPr marL="6350" marR="6350" marT="6350" marB="0" anchor="b"/>
                    </a:tc>
                    <a:extLst>
                      <a:ext uri="{0D108BD9-81ED-4DB2-BD59-A6C34878D82A}">
                        <a16:rowId xmlns:a16="http://schemas.microsoft.com/office/drawing/2014/main" val="122025561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5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250.3</a:t>
                          </a:r>
                        </a:p>
                      </a:txBody>
                      <a:tcPr marL="6350" marR="6350" marT="6350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5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561</a:t>
                          </a:r>
                        </a:p>
                      </a:txBody>
                      <a:tcPr marL="6350" marR="6350" marT="6350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5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3.7</a:t>
                          </a:r>
                        </a:p>
                      </a:txBody>
                      <a:tcPr marL="6350" marR="6350" marT="6350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5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1518</a:t>
                          </a:r>
                        </a:p>
                      </a:txBody>
                      <a:tcPr marL="6350" marR="6350" marT="6350" marB="0" anchor="b"/>
                    </a:tc>
                    <a:extLst>
                      <a:ext uri="{0D108BD9-81ED-4DB2-BD59-A6C34878D82A}">
                        <a16:rowId xmlns:a16="http://schemas.microsoft.com/office/drawing/2014/main" val="323567906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5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15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</a:endParaRPr>
                        </a:p>
                      </a:txBody>
                      <a:tcPr marL="6350" marR="6350" marT="6350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5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15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</a:endParaRPr>
                        </a:p>
                      </a:txBody>
                      <a:tcPr marL="6350" marR="6350" marT="6350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5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15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</a:endParaRPr>
                        </a:p>
                      </a:txBody>
                      <a:tcPr marL="6350" marR="6350" marT="6350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5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15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j-lt"/>
                          </a:endParaRPr>
                        </a:p>
                      </a:txBody>
                      <a:tcPr marL="6350" marR="6350" marT="6350" marB="0" anchor="b"/>
                    </a:tc>
                    <a:extLst>
                      <a:ext uri="{0D108BD9-81ED-4DB2-BD59-A6C34878D82A}">
                        <a16:rowId xmlns:a16="http://schemas.microsoft.com/office/drawing/2014/main" val="316506376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AC375EBD-D939-46BC-9EF5-4CDA646F869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63810252"/>
                  </p:ext>
                </p:extLst>
              </p:nvPr>
            </p:nvGraphicFramePr>
            <p:xfrm>
              <a:off x="683918" y="2375430"/>
              <a:ext cx="4728396" cy="2246186"/>
            </p:xfrm>
            <a:graphic>
              <a:graphicData uri="http://schemas.openxmlformats.org/drawingml/2006/table">
                <a:tbl>
                  <a:tblPr firstRow="1" bandRow="1">
                    <a:tableStyleId>{69CF1AB2-1976-4502-BF36-3FF5EA218861}</a:tableStyleId>
                  </a:tblPr>
                  <a:tblGrid>
                    <a:gridCol w="1182099">
                      <a:extLst>
                        <a:ext uri="{9D8B030D-6E8A-4147-A177-3AD203B41FA5}">
                          <a16:colId xmlns:a16="http://schemas.microsoft.com/office/drawing/2014/main" val="1759845335"/>
                        </a:ext>
                      </a:extLst>
                    </a:gridCol>
                    <a:gridCol w="1182099">
                      <a:extLst>
                        <a:ext uri="{9D8B030D-6E8A-4147-A177-3AD203B41FA5}">
                          <a16:colId xmlns:a16="http://schemas.microsoft.com/office/drawing/2014/main" val="1203079372"/>
                        </a:ext>
                      </a:extLst>
                    </a:gridCol>
                    <a:gridCol w="1182099">
                      <a:extLst>
                        <a:ext uri="{9D8B030D-6E8A-4147-A177-3AD203B41FA5}">
                          <a16:colId xmlns:a16="http://schemas.microsoft.com/office/drawing/2014/main" val="995910071"/>
                        </a:ext>
                      </a:extLst>
                    </a:gridCol>
                    <a:gridCol w="1182099">
                      <a:extLst>
                        <a:ext uri="{9D8B030D-6E8A-4147-A177-3AD203B41FA5}">
                          <a16:colId xmlns:a16="http://schemas.microsoft.com/office/drawing/2014/main" val="1815466512"/>
                        </a:ext>
                      </a:extLst>
                    </a:gridCol>
                  </a:tblGrid>
                  <a:tr h="39198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515" t="-1538" r="-301031" b="-47384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0515" t="-1538" r="-201031" b="-47384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500" b="0" kern="12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effectLst/>
                            </a:rPr>
                            <a:t>a</a:t>
                          </a:r>
                          <a:endParaRPr lang="en-US" sz="1500" b="0" kern="12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/>
                            <a:latin typeface="+mn-lt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00515" t="-1538" r="-1031" b="-47384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3326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5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43</a:t>
                          </a:r>
                        </a:p>
                      </a:txBody>
                      <a:tcPr marL="6350" marR="6350" marT="6350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5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745</a:t>
                          </a:r>
                        </a:p>
                      </a:txBody>
                      <a:tcPr marL="6350" marR="6350" marT="6350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5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1</a:t>
                          </a:r>
                        </a:p>
                      </a:txBody>
                      <a:tcPr marL="6350" marR="6350" marT="6350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5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1518</a:t>
                          </a:r>
                        </a:p>
                      </a:txBody>
                      <a:tcPr marL="6350" marR="6350" marT="6350" marB="0" anchor="b"/>
                    </a:tc>
                    <a:extLst>
                      <a:ext uri="{0D108BD9-81ED-4DB2-BD59-A6C34878D82A}">
                        <a16:rowId xmlns:a16="http://schemas.microsoft.com/office/drawing/2014/main" val="26218668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5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43</a:t>
                          </a:r>
                        </a:p>
                      </a:txBody>
                      <a:tcPr marL="6350" marR="6350" marT="6350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5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561</a:t>
                          </a:r>
                        </a:p>
                      </a:txBody>
                      <a:tcPr marL="6350" marR="6350" marT="6350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5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1</a:t>
                          </a:r>
                        </a:p>
                      </a:txBody>
                      <a:tcPr marL="6350" marR="6350" marT="6350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5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1518</a:t>
                          </a:r>
                        </a:p>
                      </a:txBody>
                      <a:tcPr marL="6350" marR="6350" marT="6350" marB="0" anchor="b"/>
                    </a:tc>
                    <a:extLst>
                      <a:ext uri="{0D108BD9-81ED-4DB2-BD59-A6C34878D82A}">
                        <a16:rowId xmlns:a16="http://schemas.microsoft.com/office/drawing/2014/main" val="146467600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5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250.3</a:t>
                          </a:r>
                        </a:p>
                      </a:txBody>
                      <a:tcPr marL="6350" marR="6350" marT="6350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5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561</a:t>
                          </a:r>
                        </a:p>
                      </a:txBody>
                      <a:tcPr marL="6350" marR="6350" marT="6350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5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1</a:t>
                          </a:r>
                        </a:p>
                      </a:txBody>
                      <a:tcPr marL="6350" marR="6350" marT="6350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5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1518</a:t>
                          </a:r>
                        </a:p>
                      </a:txBody>
                      <a:tcPr marL="6350" marR="6350" marT="6350" marB="0" anchor="b"/>
                    </a:tc>
                    <a:extLst>
                      <a:ext uri="{0D108BD9-81ED-4DB2-BD59-A6C34878D82A}">
                        <a16:rowId xmlns:a16="http://schemas.microsoft.com/office/drawing/2014/main" val="122025561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5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250.3</a:t>
                          </a:r>
                        </a:p>
                      </a:txBody>
                      <a:tcPr marL="6350" marR="6350" marT="6350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5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561</a:t>
                          </a:r>
                        </a:p>
                      </a:txBody>
                      <a:tcPr marL="6350" marR="6350" marT="6350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5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3.7</a:t>
                          </a:r>
                        </a:p>
                      </a:txBody>
                      <a:tcPr marL="6350" marR="6350" marT="6350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5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+mj-lt"/>
                            </a:rPr>
                            <a:t>1518</a:t>
                          </a:r>
                        </a:p>
                      </a:txBody>
                      <a:tcPr marL="6350" marR="6350" marT="6350" marB="0" anchor="b"/>
                    </a:tc>
                    <a:extLst>
                      <a:ext uri="{0D108BD9-81ED-4DB2-BD59-A6C34878D82A}">
                        <a16:rowId xmlns:a16="http://schemas.microsoft.com/office/drawing/2014/main" val="323567906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350" marR="6350" marT="6350" marB="0" anchor="b">
                        <a:blipFill>
                          <a:blip r:embed="rId2"/>
                          <a:stretch>
                            <a:fillRect l="-515" t="-508197" r="-301031" b="-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350" marR="6350" marT="6350" marB="0" anchor="b">
                        <a:blipFill>
                          <a:blip r:embed="rId2"/>
                          <a:stretch>
                            <a:fillRect l="-100515" t="-508197" r="-201031" b="-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350" marR="6350" marT="6350" marB="0" anchor="b">
                        <a:blipFill>
                          <a:blip r:embed="rId2"/>
                          <a:stretch>
                            <a:fillRect l="-200515" t="-508197" r="-101031" b="-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350" marR="6350" marT="6350" marB="0" anchor="b">
                        <a:blipFill>
                          <a:blip r:embed="rId2"/>
                          <a:stretch>
                            <a:fillRect l="-300515" t="-508197" r="-1031" b="-491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65063765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665E4A76-A4C0-4A21-A6CF-7143263418BD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2000892"/>
            <a:ext cx="5486400" cy="3657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17730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5589489-3CD2-4C2F-8F5C-A272059D17D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2C09C7B-00B1-44C7-935F-610A22E6A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RS for DP Steel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1B274B-FEA1-4DCD-B26F-D154FC1AE963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73" b="7396"/>
          <a:stretch/>
        </p:blipFill>
        <p:spPr bwMode="auto">
          <a:xfrm>
            <a:off x="460628" y="1021705"/>
            <a:ext cx="5224045" cy="252911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DD8AC63-247C-45B1-A0DC-5F90247E3E08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17" b="7659"/>
          <a:stretch/>
        </p:blipFill>
        <p:spPr bwMode="auto">
          <a:xfrm>
            <a:off x="6134757" y="996773"/>
            <a:ext cx="5224045" cy="255404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EE8799B-1053-44A3-88D6-B40458438179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81" b="10940"/>
          <a:stretch/>
        </p:blipFill>
        <p:spPr bwMode="auto">
          <a:xfrm>
            <a:off x="685670" y="3499903"/>
            <a:ext cx="5224045" cy="244288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4A9A8E-A4B1-4CE0-9966-24F889E87E63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2464" y="3499903"/>
            <a:ext cx="3751116" cy="2442889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6ECC1B7-3F03-4B9F-B851-F9ACC76D6636}"/>
              </a:ext>
            </a:extLst>
          </p:cNvPr>
          <p:cNvSpPr txBox="1"/>
          <p:nvPr/>
        </p:nvSpPr>
        <p:spPr>
          <a:xfrm>
            <a:off x="584958" y="1134167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Exploration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C59A6A-AEA3-47BD-8305-D840B3ABED80}"/>
              </a:ext>
            </a:extLst>
          </p:cNvPr>
          <p:cNvSpPr txBox="1"/>
          <p:nvPr/>
        </p:nvSpPr>
        <p:spPr>
          <a:xfrm>
            <a:off x="315225" y="3386425"/>
            <a:ext cx="1633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1. Exploitation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10D6AB-B6CC-4399-8195-EB0D7551A4B6}"/>
              </a:ext>
            </a:extLst>
          </p:cNvPr>
          <p:cNvSpPr txBox="1"/>
          <p:nvPr/>
        </p:nvSpPr>
        <p:spPr>
          <a:xfrm>
            <a:off x="6016925" y="1001742"/>
            <a:ext cx="1633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2. Exploitation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3273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9262444-CA72-4153-BF63-4CA4BA579E6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8CB2F8B-2C14-4018-9B7C-3E3C82F95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RS for PL Steel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0B816C-FD2F-4D6F-9E0B-BE4A34875CEA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34" b="7228"/>
          <a:stretch/>
        </p:blipFill>
        <p:spPr bwMode="auto">
          <a:xfrm>
            <a:off x="382588" y="959432"/>
            <a:ext cx="5048563" cy="250608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F9B2739-4A47-4E89-933C-89142DE6F1EF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53" b="8087"/>
          <a:stretch/>
        </p:blipFill>
        <p:spPr bwMode="auto">
          <a:xfrm>
            <a:off x="382588" y="3552590"/>
            <a:ext cx="5045763" cy="245007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7764CBE-FDB9-4E24-A59A-E73822258D95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68" b="8448"/>
          <a:stretch/>
        </p:blipFill>
        <p:spPr bwMode="auto">
          <a:xfrm>
            <a:off x="5868474" y="1003562"/>
            <a:ext cx="5048003" cy="242543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4EF94E0-C76B-462A-B38B-9E60C0070EEE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7351" y="3429000"/>
            <a:ext cx="3858493" cy="2572042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67DE89D-7E28-42BF-A962-B62C09254A0A}"/>
              </a:ext>
            </a:extLst>
          </p:cNvPr>
          <p:cNvSpPr txBox="1"/>
          <p:nvPr/>
        </p:nvSpPr>
        <p:spPr>
          <a:xfrm>
            <a:off x="527328" y="1062728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Exploration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46B7ED-BA6D-4996-A25C-EFAE4E470517}"/>
              </a:ext>
            </a:extLst>
          </p:cNvPr>
          <p:cNvSpPr txBox="1"/>
          <p:nvPr/>
        </p:nvSpPr>
        <p:spPr>
          <a:xfrm>
            <a:off x="379851" y="3465513"/>
            <a:ext cx="1633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1. Exploitation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8689FB-B46F-472E-9AC1-39DC0E869BC4}"/>
              </a:ext>
            </a:extLst>
          </p:cNvPr>
          <p:cNvSpPr txBox="1"/>
          <p:nvPr/>
        </p:nvSpPr>
        <p:spPr>
          <a:xfrm>
            <a:off x="5650460" y="1122048"/>
            <a:ext cx="1633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2. Exploitation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90836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C0C65E5-A421-404F-B722-9527337F68B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A2BB113-25A7-4FEF-A23A-D6D372BDF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Error Function</a:t>
            </a:r>
            <a:endParaRPr lang="en-US" dirty="0"/>
          </a:p>
        </p:txBody>
      </p:sp>
      <p:pic>
        <p:nvPicPr>
          <p:cNvPr id="4101" name="Picture 1485351064">
            <a:extLst>
              <a:ext uri="{FF2B5EF4-FFF2-40B4-BE49-F238E27FC236}">
                <a16:creationId xmlns:a16="http://schemas.microsoft.com/office/drawing/2014/main" id="{AE489FEA-D8AC-4DA5-985B-CD79C5C8E4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121" y="887298"/>
            <a:ext cx="3808302" cy="2541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1485351063">
            <a:extLst>
              <a:ext uri="{FF2B5EF4-FFF2-40B4-BE49-F238E27FC236}">
                <a16:creationId xmlns:a16="http://schemas.microsoft.com/office/drawing/2014/main" id="{C4B0E398-ED1B-44E2-9F2C-D9605169DB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121" y="3429000"/>
            <a:ext cx="3808302" cy="2541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6">
            <a:extLst>
              <a:ext uri="{FF2B5EF4-FFF2-40B4-BE49-F238E27FC236}">
                <a16:creationId xmlns:a16="http://schemas.microsoft.com/office/drawing/2014/main" id="{6CEBC624-E351-44E2-BA00-F28B2EE304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3F9AD0E-8F69-460E-9EB6-CDDDB2A28BC1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038" y="1466222"/>
            <a:ext cx="6199165" cy="41324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751967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2C3E903-25A6-4049-80D9-72E64F75D4A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83116" y="1189355"/>
            <a:ext cx="11425767" cy="4386199"/>
          </a:xfrm>
        </p:spPr>
        <p:txBody>
          <a:bodyPr/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200" dirty="0"/>
              <a:t>Weighted Error = WE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200" dirty="0"/>
              <a:t>Area Under the Curve = AUC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200" dirty="0"/>
              <a:t>Difference in Maximum Load = DML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BE5184A-5FD3-40C2-8F36-9780F4E4B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Weighted Error</a:t>
            </a:r>
            <a:endParaRPr lang="en-US" dirty="0"/>
          </a:p>
        </p:txBody>
      </p:sp>
      <p:pic>
        <p:nvPicPr>
          <p:cNvPr id="5122" name="Picture 2000239188">
            <a:extLst>
              <a:ext uri="{FF2B5EF4-FFF2-40B4-BE49-F238E27FC236}">
                <a16:creationId xmlns:a16="http://schemas.microsoft.com/office/drawing/2014/main" id="{2BB40714-CC20-4F6B-9A15-10B5BE79C3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3682" y="2657813"/>
            <a:ext cx="4792317" cy="3198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1" name="Picture 612327192">
            <a:extLst>
              <a:ext uri="{FF2B5EF4-FFF2-40B4-BE49-F238E27FC236}">
                <a16:creationId xmlns:a16="http://schemas.microsoft.com/office/drawing/2014/main" id="{648D44BE-3CC2-479A-92FB-CD7CA1836E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1" y="2574948"/>
            <a:ext cx="4792317" cy="3198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4BF3048-95E1-44EF-9048-8E3BE6D71F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0105" y="54864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97FA4F4-90BD-4F3B-B9F3-E29748109D3E}"/>
                  </a:ext>
                </a:extLst>
              </p:cNvPr>
              <p:cNvSpPr txBox="1"/>
              <p:nvPr/>
            </p:nvSpPr>
            <p:spPr>
              <a:xfrm>
                <a:off x="5622969" y="1585030"/>
                <a:ext cx="6128729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200">
                          <a:latin typeface="Cambria Math" panose="02040503050406030204" pitchFamily="18" charset="0"/>
                        </a:rPr>
                        <m:t>𝑊𝐸</m:t>
                      </m:r>
                      <m:r>
                        <a:rPr lang="en-GB" sz="2200">
                          <a:latin typeface="Cambria Math" panose="02040503050406030204" pitchFamily="18" charset="0"/>
                        </a:rPr>
                        <m:t>= 0.8∗</m:t>
                      </m:r>
                      <m:d>
                        <m:d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200">
                              <a:latin typeface="Cambria Math" panose="02040503050406030204" pitchFamily="18" charset="0"/>
                            </a:rPr>
                            <m:t>𝐴𝑈𝐶</m:t>
                          </m:r>
                        </m:e>
                      </m:d>
                      <m:r>
                        <a:rPr lang="en-GB" sz="2200">
                          <a:latin typeface="Cambria Math" panose="02040503050406030204" pitchFamily="18" charset="0"/>
                        </a:rPr>
                        <m:t>+0.1∗</m:t>
                      </m:r>
                      <m:d>
                        <m:d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200">
                              <a:latin typeface="Cambria Math" panose="02040503050406030204" pitchFamily="18" charset="0"/>
                            </a:rPr>
                            <m:t>𝐷𝑀𝐿</m:t>
                          </m:r>
                        </m:e>
                      </m:d>
                      <m:r>
                        <a:rPr lang="en-GB" sz="2200">
                          <a:latin typeface="Cambria Math" panose="02040503050406030204" pitchFamily="18" charset="0"/>
                        </a:rPr>
                        <m:t>+0.1∗</m:t>
                      </m:r>
                      <m:d>
                        <m:d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200">
                              <a:latin typeface="Cambria Math" panose="02040503050406030204" pitchFamily="18" charset="0"/>
                            </a:rPr>
                            <m:t>𝑅𝑀𝑆𝐸</m:t>
                          </m:r>
                        </m:e>
                      </m:d>
                    </m:oMath>
                  </m:oMathPara>
                </a14:m>
                <a:endParaRPr lang="en-US" sz="2200" dirty="0"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endParaRPr lang="en-US" sz="22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97FA4F4-90BD-4F3B-B9F3-E29748109D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2969" y="1585030"/>
                <a:ext cx="6128729" cy="677108"/>
              </a:xfrm>
              <a:prstGeom prst="rect">
                <a:avLst/>
              </a:prstGeom>
              <a:blipFill>
                <a:blip r:embed="rId4"/>
                <a:stretch>
                  <a:fillRect l="-4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438DB49E-B328-4BBA-89DD-ADC35E65F76D}"/>
              </a:ext>
            </a:extLst>
          </p:cNvPr>
          <p:cNvSpPr txBox="1"/>
          <p:nvPr/>
        </p:nvSpPr>
        <p:spPr>
          <a:xfrm>
            <a:off x="5457923" y="1930143"/>
            <a:ext cx="64588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Source: </a:t>
            </a:r>
            <a:r>
              <a:rPr lang="en-GB" sz="800" cap="all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LI, H., L. GUTIERREZ, H. TODA, O. KUWAZURU, W. LIU, Y. HANGAI, M. KOBAYASHI und R. BATRES. Identification of</a:t>
            </a:r>
          </a:p>
          <a:p>
            <a:r>
              <a:rPr lang="en-GB" sz="800" cap="all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material properties using nanoindentation and surrogate </a:t>
            </a:r>
            <a:r>
              <a:rPr lang="en-GB" sz="800" cap="all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modeling</a:t>
            </a:r>
            <a:r>
              <a:rPr lang="en-GB" sz="800" cap="all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.</a:t>
            </a:r>
          </a:p>
        </p:txBody>
      </p:sp>
    </p:spTree>
    <p:extLst>
      <p:ext uri="{BB962C8B-B14F-4D97-AF65-F5344CB8AC3E}">
        <p14:creationId xmlns:p14="http://schemas.microsoft.com/office/powerpoint/2010/main" val="38481265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DD8AC63-247C-45B1-A0DC-5F90247E3E08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17" b="7659"/>
          <a:stretch/>
        </p:blipFill>
        <p:spPr bwMode="auto">
          <a:xfrm>
            <a:off x="4900668" y="1573899"/>
            <a:ext cx="7596132" cy="371375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91B274B-FEA1-4DCD-B26F-D154FC1AE963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73" b="7396"/>
          <a:stretch/>
        </p:blipFill>
        <p:spPr bwMode="auto">
          <a:xfrm>
            <a:off x="460628" y="1021705"/>
            <a:ext cx="5224045" cy="252911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5589489-3CD2-4C2F-8F5C-A272059D17D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2C09C7B-00B1-44C7-935F-610A22E6A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RS for DP Steel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E8799B-1053-44A3-88D6-B40458438179}"/>
              </a:ext>
            </a:extLst>
          </p:cNvPr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81" b="10940"/>
          <a:stretch/>
        </p:blipFill>
        <p:spPr bwMode="auto">
          <a:xfrm>
            <a:off x="685670" y="3525303"/>
            <a:ext cx="5224045" cy="244288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6ECC1B7-3F03-4B9F-B851-F9ACC76D6636}"/>
              </a:ext>
            </a:extLst>
          </p:cNvPr>
          <p:cNvSpPr txBox="1"/>
          <p:nvPr/>
        </p:nvSpPr>
        <p:spPr>
          <a:xfrm>
            <a:off x="584958" y="1134167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Exploration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10D6AB-B6CC-4399-8195-EB0D7551A4B6}"/>
              </a:ext>
            </a:extLst>
          </p:cNvPr>
          <p:cNvSpPr txBox="1"/>
          <p:nvPr/>
        </p:nvSpPr>
        <p:spPr>
          <a:xfrm>
            <a:off x="9720019" y="1553833"/>
            <a:ext cx="1633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2. Exploitation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C59A6A-AEA3-47BD-8305-D840B3ABED80}"/>
              </a:ext>
            </a:extLst>
          </p:cNvPr>
          <p:cNvSpPr txBox="1"/>
          <p:nvPr/>
        </p:nvSpPr>
        <p:spPr>
          <a:xfrm>
            <a:off x="315225" y="3386425"/>
            <a:ext cx="1633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1. Exploitation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70416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1C8324B-3C85-4FC8-A03F-1A4C6C708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Conclusion</a:t>
            </a:r>
            <a:endParaRPr lang="en-US" dirty="0"/>
          </a:p>
        </p:txBody>
      </p:sp>
      <p:pic>
        <p:nvPicPr>
          <p:cNvPr id="8195" name="Picture 1485351052">
            <a:extLst>
              <a:ext uri="{FF2B5EF4-FFF2-40B4-BE49-F238E27FC236}">
                <a16:creationId xmlns:a16="http://schemas.microsoft.com/office/drawing/2014/main" id="{E581144A-B40F-4464-B1C4-AAC9D125E5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4403" y="3599683"/>
            <a:ext cx="3600000" cy="2402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3" name="Picture 1485351060">
            <a:extLst>
              <a:ext uri="{FF2B5EF4-FFF2-40B4-BE49-F238E27FC236}">
                <a16:creationId xmlns:a16="http://schemas.microsoft.com/office/drawing/2014/main" id="{F96AA2D1-622C-4681-8302-13115BEFCF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3362" y="1277822"/>
            <a:ext cx="3600000" cy="2402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5">
            <a:extLst>
              <a:ext uri="{FF2B5EF4-FFF2-40B4-BE49-F238E27FC236}">
                <a16:creationId xmlns:a16="http://schemas.microsoft.com/office/drawing/2014/main" id="{1DC735C2-0440-494B-9950-E4EB07C42D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64505" y="28416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1" name="Picture 1033934626">
            <a:extLst>
              <a:ext uri="{FF2B5EF4-FFF2-40B4-BE49-F238E27FC236}">
                <a16:creationId xmlns:a16="http://schemas.microsoft.com/office/drawing/2014/main" id="{4C521571-BD15-4059-B5A1-84C386E383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0396" y="3599683"/>
            <a:ext cx="3600000" cy="2402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485351066">
            <a:extLst>
              <a:ext uri="{FF2B5EF4-FFF2-40B4-BE49-F238E27FC236}">
                <a16:creationId xmlns:a16="http://schemas.microsoft.com/office/drawing/2014/main" id="{7DA3356C-A6A4-462F-9015-BEB8A052C8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8470" y="1283325"/>
            <a:ext cx="3600000" cy="2397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D245EC0-CCFF-49A2-9033-5D25E6D576FE}"/>
              </a:ext>
            </a:extLst>
          </p:cNvPr>
          <p:cNvSpPr/>
          <p:nvPr/>
        </p:nvSpPr>
        <p:spPr>
          <a:xfrm>
            <a:off x="5086596" y="2074529"/>
            <a:ext cx="973777" cy="316242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837DAE8-AB26-4BBC-982A-5326C6AC4756}"/>
              </a:ext>
            </a:extLst>
          </p:cNvPr>
          <p:cNvSpPr/>
          <p:nvPr/>
        </p:nvSpPr>
        <p:spPr>
          <a:xfrm>
            <a:off x="5122223" y="4387388"/>
            <a:ext cx="973777" cy="316242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766C696-BDB4-4335-A046-D5D5200A29A1}"/>
              </a:ext>
            </a:extLst>
          </p:cNvPr>
          <p:cNvSpPr/>
          <p:nvPr/>
        </p:nvSpPr>
        <p:spPr>
          <a:xfrm>
            <a:off x="8686596" y="1927090"/>
            <a:ext cx="973777" cy="316242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AFEB955-F98B-4863-88F0-39C93B8C60D7}"/>
              </a:ext>
            </a:extLst>
          </p:cNvPr>
          <p:cNvSpPr/>
          <p:nvPr/>
        </p:nvSpPr>
        <p:spPr>
          <a:xfrm>
            <a:off x="8712900" y="4249370"/>
            <a:ext cx="973777" cy="316242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764AD39-2163-4178-B7B8-E16A331E143E}"/>
              </a:ext>
            </a:extLst>
          </p:cNvPr>
          <p:cNvSpPr/>
          <p:nvPr/>
        </p:nvSpPr>
        <p:spPr>
          <a:xfrm>
            <a:off x="5761535" y="468217"/>
            <a:ext cx="125386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AI</a:t>
            </a:r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Results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EA4F8C0-F045-430E-BBEE-FC5F0A241BED}"/>
              </a:ext>
            </a:extLst>
          </p:cNvPr>
          <p:cNvSpPr/>
          <p:nvPr/>
        </p:nvSpPr>
        <p:spPr>
          <a:xfrm>
            <a:off x="9192681" y="445111"/>
            <a:ext cx="134363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RS</a:t>
            </a:r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Results</a:t>
            </a:r>
          </a:p>
        </p:txBody>
      </p:sp>
      <p:sp>
        <p:nvSpPr>
          <p:cNvPr id="24" name="Text Placeholder 1">
            <a:extLst>
              <a:ext uri="{FF2B5EF4-FFF2-40B4-BE49-F238E27FC236}">
                <a16:creationId xmlns:a16="http://schemas.microsoft.com/office/drawing/2014/main" id="{D8559BF7-9E3A-4CA4-BC50-12F6A4B0130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83119" y="1049867"/>
            <a:ext cx="3744381" cy="4053761"/>
          </a:xfrm>
        </p:spPr>
        <p:txBody>
          <a:bodyPr/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200" dirty="0"/>
              <a:t>User dependency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200" dirty="0"/>
              <a:t>Computational cost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200" dirty="0"/>
              <a:t>Required time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200" dirty="0"/>
              <a:t>Flexibility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200" dirty="0"/>
              <a:t>Accuracy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40615726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FF2984-5C6F-450C-ACEA-32264DA8CE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Calibration of CP Parameters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9E32B2-58E2-46E0-AA92-FAB436719FB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/>
              <a:t>Nanoindentation test</a:t>
            </a:r>
          </a:p>
          <a:p>
            <a:pPr marL="6669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850" dirty="0"/>
              <a:t>Force – Displacement Curve</a:t>
            </a:r>
          </a:p>
          <a:p>
            <a:pPr marL="6669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850" dirty="0"/>
              <a:t>Pile Up</a:t>
            </a:r>
            <a:endParaRPr lang="en-GB" sz="265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/>
              <a:t>CPFEM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Validation on </a:t>
            </a:r>
            <a:r>
              <a:rPr lang="en-GB" dirty="0" err="1"/>
              <a:t>Hysterisis</a:t>
            </a:r>
            <a:r>
              <a:rPr lang="en-GB" dirty="0"/>
              <a:t> Loop</a:t>
            </a:r>
            <a:endParaRPr lang="en-US" sz="2000" dirty="0"/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6E52FC48-2658-4152-AF22-CC47FBD8A7E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06" t="12055" r="9427" b="6983"/>
          <a:stretch/>
        </p:blipFill>
        <p:spPr>
          <a:xfrm>
            <a:off x="4368800" y="831323"/>
            <a:ext cx="4918305" cy="2706304"/>
          </a:xfrm>
          <a:prstGeom prst="rect">
            <a:avLst/>
          </a:prstGeom>
        </p:spPr>
      </p:pic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4ED4A6F0-5274-4222-B223-DF049196C58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6898" y="966092"/>
            <a:ext cx="2547797" cy="236137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90658EF-D6B4-47D7-A331-BAE78C46FF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242966"/>
            <a:ext cx="6667018" cy="2783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1905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>
            <a:extLst>
              <a:ext uri="{FF2B5EF4-FFF2-40B4-BE49-F238E27FC236}">
                <a16:creationId xmlns:a16="http://schemas.microsoft.com/office/drawing/2014/main" id="{98B54781-5682-4B5B-960C-D915F4537F4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5232" b="60715"/>
          <a:stretch/>
        </p:blipFill>
        <p:spPr>
          <a:xfrm>
            <a:off x="10175926" y="1721260"/>
            <a:ext cx="1457885" cy="1990993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6299D9CF-B478-42EB-B45B-3D05E6AF61A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9486" y="2775295"/>
            <a:ext cx="5883419" cy="3020431"/>
          </a:xfrm>
          <a:prstGeom prst="rect">
            <a:avLst/>
          </a:prstGeom>
        </p:spPr>
      </p:pic>
      <p:sp>
        <p:nvSpPr>
          <p:cNvPr id="13" name="Rechteck 12">
            <a:extLst>
              <a:ext uri="{FF2B5EF4-FFF2-40B4-BE49-F238E27FC236}">
                <a16:creationId xmlns:a16="http://schemas.microsoft.com/office/drawing/2014/main" id="{3106EFE7-797D-4ADA-9974-81E8FCD2FD69}"/>
              </a:ext>
            </a:extLst>
          </p:cNvPr>
          <p:cNvSpPr/>
          <p:nvPr/>
        </p:nvSpPr>
        <p:spPr>
          <a:xfrm>
            <a:off x="6007864" y="2673728"/>
            <a:ext cx="1009880" cy="12875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383518C-6A8B-4CD8-8F38-62F7025ED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Intelligent Calibration of CP-Parameters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40068F43-24CF-4833-AD54-49896081FAA0}"/>
              </a:ext>
            </a:extLst>
          </p:cNvPr>
          <p:cNvSpPr txBox="1"/>
          <p:nvPr/>
        </p:nvSpPr>
        <p:spPr>
          <a:xfrm>
            <a:off x="337234" y="1019995"/>
            <a:ext cx="6012180" cy="1287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Experimental vs. simulation pileups: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Measured with Atomic Force Microscopy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Extracted coordinates from penetrated surface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72D98404-B7C6-430A-89C8-9B9E827AEBB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3" t="-2636" b="-1"/>
          <a:stretch/>
        </p:blipFill>
        <p:spPr>
          <a:xfrm>
            <a:off x="5969293" y="961430"/>
            <a:ext cx="6012180" cy="4948219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206B9228-DA77-420C-9D40-6492B026C34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798"/>
          <a:stretch/>
        </p:blipFill>
        <p:spPr>
          <a:xfrm>
            <a:off x="210527" y="2523757"/>
            <a:ext cx="6012180" cy="3415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343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84000" y="201600"/>
            <a:ext cx="11424000" cy="5436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Motivation and Aim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383120" y="971838"/>
            <a:ext cx="6619838" cy="4914323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Conventional crystal plasticity (CP) calibration routines are user dependent, and time consuming.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Decreasing the user dependency via using machine learning algorithms.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Automate the process for a faster and parallel calibration routines.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A robust and flexible model that can be used in different phases.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200" dirty="0"/>
          </a:p>
          <a:p>
            <a:endParaRPr lang="en-US" sz="2200" dirty="0"/>
          </a:p>
        </p:txBody>
      </p:sp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D8737A8F-19B9-4845-9947-E0A0ED36FC9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9" t="8335" r="6479"/>
          <a:stretch/>
        </p:blipFill>
        <p:spPr>
          <a:xfrm>
            <a:off x="7052111" y="1358457"/>
            <a:ext cx="5139889" cy="3186556"/>
          </a:xfrm>
          <a:prstGeom prst="rect">
            <a:avLst/>
          </a:prstGeom>
        </p:spPr>
      </p:pic>
      <p:sp>
        <p:nvSpPr>
          <p:cNvPr id="7" name="Textfeld 10">
            <a:extLst>
              <a:ext uri="{FF2B5EF4-FFF2-40B4-BE49-F238E27FC236}">
                <a16:creationId xmlns:a16="http://schemas.microsoft.com/office/drawing/2014/main" id="{52628E8A-1491-4A9A-AAFF-B34EE62184C0}"/>
              </a:ext>
            </a:extLst>
          </p:cNvPr>
          <p:cNvSpPr txBox="1"/>
          <p:nvPr/>
        </p:nvSpPr>
        <p:spPr>
          <a:xfrm>
            <a:off x="8588401" y="4465854"/>
            <a:ext cx="2480651" cy="3010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b="1" dirty="0">
                <a:ea typeface="+mj-ea"/>
                <a:cs typeface="Arial" panose="020B0604020202020204" pitchFamily="34" charset="0"/>
              </a:rPr>
              <a:t>Force Displacement Curve</a:t>
            </a:r>
          </a:p>
        </p:txBody>
      </p:sp>
    </p:spTree>
    <p:extLst>
      <p:ext uri="{BB962C8B-B14F-4D97-AF65-F5344CB8AC3E}">
        <p14:creationId xmlns:p14="http://schemas.microsoft.com/office/powerpoint/2010/main" val="24339138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icture 2">
            <a:extLst>
              <a:ext uri="{FF2B5EF4-FFF2-40B4-BE49-F238E27FC236}">
                <a16:creationId xmlns:a16="http://schemas.microsoft.com/office/drawing/2014/main" id="{063B0FC7-03AB-4BE6-BD31-80F8AAFF8F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0525" y="1117817"/>
            <a:ext cx="1917688" cy="77721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63CD88C6-0A30-4AEC-9105-19E697989423}"/>
              </a:ext>
            </a:extLst>
          </p:cNvPr>
          <p:cNvSpPr txBox="1"/>
          <p:nvPr/>
        </p:nvSpPr>
        <p:spPr>
          <a:xfrm>
            <a:off x="6067508" y="1039480"/>
            <a:ext cx="2960154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dirty="0"/>
              <a:t>Simulation Output</a:t>
            </a:r>
          </a:p>
          <a:p>
            <a:pPr algn="ctr"/>
            <a:r>
              <a:rPr lang="en-GB" dirty="0"/>
              <a:t>(Force-Displacement Data</a:t>
            </a:r>
          </a:p>
          <a:p>
            <a:pPr algn="ctr"/>
            <a:r>
              <a:rPr lang="en-GB" dirty="0"/>
              <a:t>+Pileup Data)</a:t>
            </a:r>
          </a:p>
        </p:txBody>
      </p: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EB972CDC-BB7D-48E8-A7A3-103ACD53279B}"/>
              </a:ext>
            </a:extLst>
          </p:cNvPr>
          <p:cNvCxnSpPr>
            <a:cxnSpLocks/>
            <a:stCxn id="103" idx="2"/>
            <a:endCxn id="55" idx="0"/>
          </p:cNvCxnSpPr>
          <p:nvPr/>
        </p:nvCxnSpPr>
        <p:spPr>
          <a:xfrm rot="16200000" flipH="1">
            <a:off x="2723265" y="1356633"/>
            <a:ext cx="1026182" cy="1979298"/>
          </a:xfrm>
          <a:prstGeom prst="bentConnector3">
            <a:avLst>
              <a:gd name="adj1" fmla="val 67368"/>
            </a:avLst>
          </a:prstGeom>
          <a:ln w="38100">
            <a:solidFill>
              <a:srgbClr val="01529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6DB31C29-4443-40DC-A2E4-A5B15C91109F}"/>
              </a:ext>
            </a:extLst>
          </p:cNvPr>
          <p:cNvCxnSpPr>
            <a:cxnSpLocks/>
            <a:stCxn id="47" idx="2"/>
            <a:endCxn id="55" idx="0"/>
          </p:cNvCxnSpPr>
          <p:nvPr/>
        </p:nvCxnSpPr>
        <p:spPr>
          <a:xfrm rot="5400000">
            <a:off x="5438514" y="750301"/>
            <a:ext cx="896563" cy="3321580"/>
          </a:xfrm>
          <a:prstGeom prst="bentConnector3">
            <a:avLst>
              <a:gd name="adj1" fmla="val 62677"/>
            </a:avLst>
          </a:prstGeom>
          <a:ln w="38100">
            <a:solidFill>
              <a:srgbClr val="01529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AF2CEBB1-137F-4561-A3D2-989DE32E4047}"/>
              </a:ext>
            </a:extLst>
          </p:cNvPr>
          <p:cNvSpPr txBox="1"/>
          <p:nvPr/>
        </p:nvSpPr>
        <p:spPr>
          <a:xfrm>
            <a:off x="374953" y="2779870"/>
            <a:ext cx="2171804" cy="12003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dirty="0"/>
              <a:t>AI Simulation Input</a:t>
            </a:r>
          </a:p>
          <a:p>
            <a:pPr algn="ctr"/>
            <a:r>
              <a:rPr lang="en-GB" dirty="0"/>
              <a:t>(CP Parameters + Displacement + Pileup)</a:t>
            </a:r>
          </a:p>
        </p:txBody>
      </p:sp>
      <p:cxnSp>
        <p:nvCxnSpPr>
          <p:cNvPr id="51" name="Connector: Elbow 48">
            <a:extLst>
              <a:ext uri="{FF2B5EF4-FFF2-40B4-BE49-F238E27FC236}">
                <a16:creationId xmlns:a16="http://schemas.microsoft.com/office/drawing/2014/main" id="{88761D2D-E99B-48CE-AF3E-6797D2C5528E}"/>
              </a:ext>
            </a:extLst>
          </p:cNvPr>
          <p:cNvCxnSpPr>
            <a:cxnSpLocks/>
            <a:stCxn id="50" idx="3"/>
            <a:endCxn id="55" idx="1"/>
          </p:cNvCxnSpPr>
          <p:nvPr/>
        </p:nvCxnSpPr>
        <p:spPr>
          <a:xfrm flipV="1">
            <a:off x="2546757" y="3372524"/>
            <a:ext cx="943688" cy="7511"/>
          </a:xfrm>
          <a:prstGeom prst="straightConnector1">
            <a:avLst/>
          </a:prstGeom>
          <a:ln w="38100">
            <a:solidFill>
              <a:srgbClr val="01529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CB10461A-EFFF-4CBC-A041-3F877F0F28A7}"/>
              </a:ext>
            </a:extLst>
          </p:cNvPr>
          <p:cNvSpPr txBox="1"/>
          <p:nvPr/>
        </p:nvSpPr>
        <p:spPr>
          <a:xfrm>
            <a:off x="5483926" y="3055410"/>
            <a:ext cx="3448562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dirty="0"/>
              <a:t>AI Conducted Simulation Output</a:t>
            </a:r>
          </a:p>
          <a:p>
            <a:pPr algn="ctr"/>
            <a:r>
              <a:rPr lang="en-GB" dirty="0"/>
              <a:t>(Force Data)</a:t>
            </a:r>
          </a:p>
        </p:txBody>
      </p:sp>
      <p:cxnSp>
        <p:nvCxnSpPr>
          <p:cNvPr id="53" name="Connector: Elbow 53">
            <a:extLst>
              <a:ext uri="{FF2B5EF4-FFF2-40B4-BE49-F238E27FC236}">
                <a16:creationId xmlns:a16="http://schemas.microsoft.com/office/drawing/2014/main" id="{875385B6-D127-4B29-BFB4-F88315181BC4}"/>
              </a:ext>
            </a:extLst>
          </p:cNvPr>
          <p:cNvCxnSpPr>
            <a:cxnSpLocks/>
            <a:stCxn id="55" idx="3"/>
            <a:endCxn id="52" idx="1"/>
          </p:cNvCxnSpPr>
          <p:nvPr/>
        </p:nvCxnSpPr>
        <p:spPr>
          <a:xfrm>
            <a:off x="4961565" y="3372524"/>
            <a:ext cx="522361" cy="6052"/>
          </a:xfrm>
          <a:prstGeom prst="straightConnector1">
            <a:avLst/>
          </a:prstGeom>
          <a:ln w="38100">
            <a:solidFill>
              <a:srgbClr val="01529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EED9DB08-7427-49EB-9A6A-67ADDD7FECE9}"/>
              </a:ext>
            </a:extLst>
          </p:cNvPr>
          <p:cNvSpPr txBox="1"/>
          <p:nvPr/>
        </p:nvSpPr>
        <p:spPr>
          <a:xfrm>
            <a:off x="3798551" y="2048682"/>
            <a:ext cx="1559083" cy="2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Training Data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163D6884-222E-4A36-9EBB-9991F24016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0445" y="2859373"/>
            <a:ext cx="1471120" cy="1026301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56" name="Connector: Elbow 121">
            <a:extLst>
              <a:ext uri="{FF2B5EF4-FFF2-40B4-BE49-F238E27FC236}">
                <a16:creationId xmlns:a16="http://schemas.microsoft.com/office/drawing/2014/main" id="{1D93BFB8-55DE-457E-BB16-963CC354E462}"/>
              </a:ext>
            </a:extLst>
          </p:cNvPr>
          <p:cNvCxnSpPr>
            <a:cxnSpLocks/>
            <a:stCxn id="103" idx="3"/>
            <a:endCxn id="46" idx="1"/>
          </p:cNvCxnSpPr>
          <p:nvPr/>
        </p:nvCxnSpPr>
        <p:spPr>
          <a:xfrm flipV="1">
            <a:off x="3257615" y="1506426"/>
            <a:ext cx="402910" cy="3600"/>
          </a:xfrm>
          <a:prstGeom prst="straightConnector1">
            <a:avLst/>
          </a:prstGeom>
          <a:ln w="38100">
            <a:solidFill>
              <a:srgbClr val="00549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or: Elbow 121">
            <a:extLst>
              <a:ext uri="{FF2B5EF4-FFF2-40B4-BE49-F238E27FC236}">
                <a16:creationId xmlns:a16="http://schemas.microsoft.com/office/drawing/2014/main" id="{EE867EE0-BC33-49BC-A8DE-371978F49FCA}"/>
              </a:ext>
            </a:extLst>
          </p:cNvPr>
          <p:cNvCxnSpPr>
            <a:cxnSpLocks/>
            <a:stCxn id="46" idx="3"/>
            <a:endCxn id="47" idx="1"/>
          </p:cNvCxnSpPr>
          <p:nvPr/>
        </p:nvCxnSpPr>
        <p:spPr>
          <a:xfrm flipV="1">
            <a:off x="5578213" y="1501145"/>
            <a:ext cx="489295" cy="5281"/>
          </a:xfrm>
          <a:prstGeom prst="straightConnector1">
            <a:avLst/>
          </a:prstGeom>
          <a:ln w="38100">
            <a:solidFill>
              <a:srgbClr val="00549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350B2F7D-D237-4A6D-A210-B4D1AEBA742A}"/>
              </a:ext>
            </a:extLst>
          </p:cNvPr>
          <p:cNvSpPr txBox="1"/>
          <p:nvPr/>
        </p:nvSpPr>
        <p:spPr>
          <a:xfrm>
            <a:off x="9849619" y="3061352"/>
            <a:ext cx="2108099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dirty="0"/>
              <a:t>Experimental (real) Data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68750637-E43C-4D6C-B08B-FAEC534CA55F}"/>
              </a:ext>
            </a:extLst>
          </p:cNvPr>
          <p:cNvGrpSpPr/>
          <p:nvPr/>
        </p:nvGrpSpPr>
        <p:grpSpPr>
          <a:xfrm>
            <a:off x="9469537" y="4211737"/>
            <a:ext cx="2494171" cy="1699883"/>
            <a:chOff x="6286499" y="43959"/>
            <a:chExt cx="5049937" cy="4064363"/>
          </a:xfrm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61703679-AAAF-4C05-9B96-448B053D7F41}"/>
                </a:ext>
              </a:extLst>
            </p:cNvPr>
            <p:cNvGrpSpPr/>
            <p:nvPr/>
          </p:nvGrpSpPr>
          <p:grpSpPr>
            <a:xfrm>
              <a:off x="6286499" y="43959"/>
              <a:ext cx="5049937" cy="4064363"/>
              <a:chOff x="6257927" y="1630024"/>
              <a:chExt cx="4892292" cy="3830861"/>
            </a:xfrm>
          </p:grpSpPr>
          <p:pic>
            <p:nvPicPr>
              <p:cNvPr id="62" name="Picture 61" descr="A picture containing photo, air, filled, colorful&#10;&#10;Description automatically generated">
                <a:extLst>
                  <a:ext uri="{FF2B5EF4-FFF2-40B4-BE49-F238E27FC236}">
                    <a16:creationId xmlns:a16="http://schemas.microsoft.com/office/drawing/2014/main" id="{0E156D50-7230-427E-89B3-20C22484A2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57927" y="1630024"/>
                <a:ext cx="4892292" cy="3830861"/>
              </a:xfrm>
              <a:prstGeom prst="rect">
                <a:avLst/>
              </a:prstGeom>
            </p:spPr>
          </p:pic>
          <p:cxnSp>
            <p:nvCxnSpPr>
              <p:cNvPr id="63" name="Straight Arrow Connector 62">
                <a:extLst>
                  <a:ext uri="{FF2B5EF4-FFF2-40B4-BE49-F238E27FC236}">
                    <a16:creationId xmlns:a16="http://schemas.microsoft.com/office/drawing/2014/main" id="{340FA999-8BB5-4E12-BD88-ADD3C8DC061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723880" y="2128726"/>
                <a:ext cx="0" cy="1266408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Arrow Connector 63">
                <a:extLst>
                  <a:ext uri="{FF2B5EF4-FFF2-40B4-BE49-F238E27FC236}">
                    <a16:creationId xmlns:a16="http://schemas.microsoft.com/office/drawing/2014/main" id="{75DB6041-F61F-4FE1-97D0-B1246DECB7F4}"/>
                  </a:ext>
                </a:extLst>
              </p:cNvPr>
              <p:cNvCxnSpPr/>
              <p:nvPr/>
            </p:nvCxnSpPr>
            <p:spPr>
              <a:xfrm>
                <a:off x="10300970" y="2397374"/>
                <a:ext cx="0" cy="1148080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Arrow Connector 64">
                <a:extLst>
                  <a:ext uri="{FF2B5EF4-FFF2-40B4-BE49-F238E27FC236}">
                    <a16:creationId xmlns:a16="http://schemas.microsoft.com/office/drawing/2014/main" id="{78A109E6-07A8-4CB6-977B-1A745285A1A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86315" y="2702766"/>
                <a:ext cx="0" cy="1020874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Arrow Connector 65">
                <a:extLst>
                  <a:ext uri="{FF2B5EF4-FFF2-40B4-BE49-F238E27FC236}">
                    <a16:creationId xmlns:a16="http://schemas.microsoft.com/office/drawing/2014/main" id="{EF8FDC9D-D2E5-4446-A414-DB152E5FE11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464675" y="3029172"/>
                <a:ext cx="0" cy="861060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Arrow Connector 66">
                <a:extLst>
                  <a:ext uri="{FF2B5EF4-FFF2-40B4-BE49-F238E27FC236}">
                    <a16:creationId xmlns:a16="http://schemas.microsoft.com/office/drawing/2014/main" id="{9BE00D11-80E8-4734-9ABB-CE713DBC08C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054465" y="3276806"/>
                <a:ext cx="0" cy="741474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Arrow Connector 67">
                <a:extLst>
                  <a:ext uri="{FF2B5EF4-FFF2-40B4-BE49-F238E27FC236}">
                    <a16:creationId xmlns:a16="http://schemas.microsoft.com/office/drawing/2014/main" id="{7D6206DC-9889-42E7-836B-15E82301C9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37905" y="3603212"/>
                <a:ext cx="0" cy="574040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Arrow Connector 68">
                <a:extLst>
                  <a:ext uri="{FF2B5EF4-FFF2-40B4-BE49-F238E27FC236}">
                    <a16:creationId xmlns:a16="http://schemas.microsoft.com/office/drawing/2014/main" id="{040C1E3E-3D55-41C5-9AB5-F782EF9CCC4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215630" y="3891280"/>
                <a:ext cx="0" cy="438372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Arrow Connector 69">
                <a:extLst>
                  <a:ext uri="{FF2B5EF4-FFF2-40B4-BE49-F238E27FC236}">
                    <a16:creationId xmlns:a16="http://schemas.microsoft.com/office/drawing/2014/main" id="{CA654265-7075-4C15-BC6D-5E2812F5086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95260" y="4217892"/>
                <a:ext cx="0" cy="250603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Arrow Connector 70">
                <a:extLst>
                  <a:ext uri="{FF2B5EF4-FFF2-40B4-BE49-F238E27FC236}">
                    <a16:creationId xmlns:a16="http://schemas.microsoft.com/office/drawing/2014/main" id="{1F7A438E-BD3A-4915-8B2F-C2A4F0D774B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79970" y="4468495"/>
                <a:ext cx="0" cy="179705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61" name="Picture 2" descr="Image for post">
              <a:extLst>
                <a:ext uri="{FF2B5EF4-FFF2-40B4-BE49-F238E27FC236}">
                  <a16:creationId xmlns:a16="http://schemas.microsoft.com/office/drawing/2014/main" id="{BE16DB62-4A08-423E-BC2B-496C78503D9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07983" y="950323"/>
              <a:ext cx="2216600" cy="6929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72" name="Connector: Elbow 121">
            <a:extLst>
              <a:ext uri="{FF2B5EF4-FFF2-40B4-BE49-F238E27FC236}">
                <a16:creationId xmlns:a16="http://schemas.microsoft.com/office/drawing/2014/main" id="{D3CE1C1D-4DD6-4E2F-B515-F55CDB98992E}"/>
              </a:ext>
            </a:extLst>
          </p:cNvPr>
          <p:cNvCxnSpPr>
            <a:cxnSpLocks/>
            <a:stCxn id="149" idx="2"/>
            <a:endCxn id="58" idx="0"/>
          </p:cNvCxnSpPr>
          <p:nvPr/>
        </p:nvCxnSpPr>
        <p:spPr>
          <a:xfrm>
            <a:off x="10894241" y="2063226"/>
            <a:ext cx="0" cy="998126"/>
          </a:xfrm>
          <a:prstGeom prst="straightConnector1">
            <a:avLst/>
          </a:prstGeom>
          <a:ln w="38100">
            <a:solidFill>
              <a:srgbClr val="01529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BE7FC91F-789B-4AD7-942D-A00E50B61167}"/>
              </a:ext>
            </a:extLst>
          </p:cNvPr>
          <p:cNvCxnSpPr>
            <a:cxnSpLocks/>
            <a:stCxn id="52" idx="2"/>
            <a:endCxn id="62" idx="0"/>
          </p:cNvCxnSpPr>
          <p:nvPr/>
        </p:nvCxnSpPr>
        <p:spPr>
          <a:xfrm rot="16200000" flipH="1">
            <a:off x="8707417" y="2202531"/>
            <a:ext cx="509996" cy="3508416"/>
          </a:xfrm>
          <a:prstGeom prst="bentConnector3">
            <a:avLst>
              <a:gd name="adj1" fmla="val 52160"/>
            </a:avLst>
          </a:prstGeom>
          <a:ln w="38100">
            <a:solidFill>
              <a:srgbClr val="01529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F7BA596F-E25F-4263-BC42-8FC30220B920}"/>
              </a:ext>
            </a:extLst>
          </p:cNvPr>
          <p:cNvCxnSpPr>
            <a:cxnSpLocks/>
            <a:stCxn id="58" idx="2"/>
            <a:endCxn id="62" idx="0"/>
          </p:cNvCxnSpPr>
          <p:nvPr/>
        </p:nvCxnSpPr>
        <p:spPr>
          <a:xfrm rot="5400000">
            <a:off x="10558119" y="3866187"/>
            <a:ext cx="504054" cy="187046"/>
          </a:xfrm>
          <a:prstGeom prst="bentConnector3">
            <a:avLst>
              <a:gd name="adj1" fmla="val 50000"/>
            </a:avLst>
          </a:prstGeom>
          <a:ln w="38100">
            <a:solidFill>
              <a:srgbClr val="01529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9C2E5400-5A5F-4E38-84B4-5AC1BDD5D20C}"/>
              </a:ext>
            </a:extLst>
          </p:cNvPr>
          <p:cNvSpPr txBox="1"/>
          <p:nvPr/>
        </p:nvSpPr>
        <p:spPr>
          <a:xfrm>
            <a:off x="6908790" y="4600013"/>
            <a:ext cx="2051759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dirty="0"/>
              <a:t>Best 25 AI Conducted Simulations</a:t>
            </a:r>
          </a:p>
        </p:txBody>
      </p:sp>
      <p:cxnSp>
        <p:nvCxnSpPr>
          <p:cNvPr id="77" name="Connector: Elbow 121">
            <a:extLst>
              <a:ext uri="{FF2B5EF4-FFF2-40B4-BE49-F238E27FC236}">
                <a16:creationId xmlns:a16="http://schemas.microsoft.com/office/drawing/2014/main" id="{54C4C6F3-0845-4165-8F9D-39BB316AAF24}"/>
              </a:ext>
            </a:extLst>
          </p:cNvPr>
          <p:cNvCxnSpPr>
            <a:cxnSpLocks/>
            <a:stCxn id="62" idx="1"/>
            <a:endCxn id="76" idx="3"/>
          </p:cNvCxnSpPr>
          <p:nvPr/>
        </p:nvCxnSpPr>
        <p:spPr>
          <a:xfrm flipH="1" flipV="1">
            <a:off x="8960549" y="5061678"/>
            <a:ext cx="508988" cy="1"/>
          </a:xfrm>
          <a:prstGeom prst="straightConnector1">
            <a:avLst/>
          </a:prstGeom>
          <a:ln w="38100">
            <a:solidFill>
              <a:srgbClr val="01529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ctor: Elbow 121">
            <a:extLst>
              <a:ext uri="{FF2B5EF4-FFF2-40B4-BE49-F238E27FC236}">
                <a16:creationId xmlns:a16="http://schemas.microsoft.com/office/drawing/2014/main" id="{0A46AA95-0D21-4B62-8625-B0960E501589}"/>
              </a:ext>
            </a:extLst>
          </p:cNvPr>
          <p:cNvCxnSpPr>
            <a:cxnSpLocks/>
            <a:stCxn id="76" idx="1"/>
            <a:endCxn id="109" idx="3"/>
          </p:cNvCxnSpPr>
          <p:nvPr/>
        </p:nvCxnSpPr>
        <p:spPr>
          <a:xfrm flipH="1">
            <a:off x="6399801" y="5061678"/>
            <a:ext cx="508989" cy="3595"/>
          </a:xfrm>
          <a:prstGeom prst="straightConnector1">
            <a:avLst/>
          </a:prstGeom>
          <a:ln w="38100">
            <a:solidFill>
              <a:srgbClr val="01529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>
            <a:extLst>
              <a:ext uri="{FF2B5EF4-FFF2-40B4-BE49-F238E27FC236}">
                <a16:creationId xmlns:a16="http://schemas.microsoft.com/office/drawing/2014/main" id="{FF7C8227-7183-4527-B1D8-85FD9F9F9827}"/>
              </a:ext>
            </a:extLst>
          </p:cNvPr>
          <p:cNvSpPr txBox="1"/>
          <p:nvPr/>
        </p:nvSpPr>
        <p:spPr>
          <a:xfrm>
            <a:off x="1235799" y="1186860"/>
            <a:ext cx="2021816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dirty="0"/>
              <a:t>Simulation Input</a:t>
            </a:r>
          </a:p>
          <a:p>
            <a:r>
              <a:rPr lang="en-GB" dirty="0"/>
              <a:t>(CP Parameters)</a:t>
            </a:r>
          </a:p>
        </p:txBody>
      </p:sp>
      <p:sp>
        <p:nvSpPr>
          <p:cNvPr id="225" name="Pfeil: nach links gekrümmt 8">
            <a:extLst>
              <a:ext uri="{FF2B5EF4-FFF2-40B4-BE49-F238E27FC236}">
                <a16:creationId xmlns:a16="http://schemas.microsoft.com/office/drawing/2014/main" id="{08CACB24-1979-454A-9F7B-B46EF94569B6}"/>
              </a:ext>
            </a:extLst>
          </p:cNvPr>
          <p:cNvSpPr/>
          <p:nvPr/>
        </p:nvSpPr>
        <p:spPr bwMode="auto">
          <a:xfrm>
            <a:off x="4998128" y="1024839"/>
            <a:ext cx="502353" cy="1149468"/>
          </a:xfrm>
          <a:prstGeom prst="curvedLeftArrow">
            <a:avLst/>
          </a:prstGeom>
          <a:solidFill>
            <a:srgbClr val="DDDDDD"/>
          </a:solidFill>
          <a:ln w="1079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26" name="Pfeil: nach links gekrümmt 8">
            <a:extLst>
              <a:ext uri="{FF2B5EF4-FFF2-40B4-BE49-F238E27FC236}">
                <a16:creationId xmlns:a16="http://schemas.microsoft.com/office/drawing/2014/main" id="{9BC8A1E2-5F07-4583-8AB3-7112558FFB13}"/>
              </a:ext>
            </a:extLst>
          </p:cNvPr>
          <p:cNvSpPr/>
          <p:nvPr/>
        </p:nvSpPr>
        <p:spPr bwMode="auto">
          <a:xfrm rot="10983124">
            <a:off x="3712664" y="903388"/>
            <a:ext cx="502353" cy="1149468"/>
          </a:xfrm>
          <a:prstGeom prst="curvedLeftArrow">
            <a:avLst/>
          </a:prstGeom>
          <a:solidFill>
            <a:srgbClr val="DDDDDD"/>
          </a:solidFill>
          <a:ln w="1079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30" name="Shape 424">
            <a:extLst>
              <a:ext uri="{FF2B5EF4-FFF2-40B4-BE49-F238E27FC236}">
                <a16:creationId xmlns:a16="http://schemas.microsoft.com/office/drawing/2014/main" id="{8367CE20-7ED4-42C0-9C5F-3E94D4E67503}"/>
              </a:ext>
            </a:extLst>
          </p:cNvPr>
          <p:cNvSpPr/>
          <p:nvPr/>
        </p:nvSpPr>
        <p:spPr>
          <a:xfrm>
            <a:off x="452671" y="1922540"/>
            <a:ext cx="307363" cy="2937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25400">
            <a:solidFill/>
          </a:ln>
        </p:spPr>
        <p:txBody>
          <a:bodyPr lIns="37147" tIns="37147" rIns="37147" bIns="37147" anchor="ctr"/>
          <a:lstStyle/>
          <a:p>
            <a:pPr defTabSz="522368">
              <a:defRPr sz="30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1714"/>
          </a:p>
        </p:txBody>
      </p:sp>
      <p:sp>
        <p:nvSpPr>
          <p:cNvPr id="231" name="Shape 428">
            <a:extLst>
              <a:ext uri="{FF2B5EF4-FFF2-40B4-BE49-F238E27FC236}">
                <a16:creationId xmlns:a16="http://schemas.microsoft.com/office/drawing/2014/main" id="{37DCC348-9D5B-42DD-B9E5-83BE725BFE46}"/>
              </a:ext>
            </a:extLst>
          </p:cNvPr>
          <p:cNvSpPr/>
          <p:nvPr/>
        </p:nvSpPr>
        <p:spPr>
          <a:xfrm>
            <a:off x="833893" y="1908561"/>
            <a:ext cx="307363" cy="2937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25400">
            <a:solidFill/>
          </a:ln>
        </p:spPr>
        <p:txBody>
          <a:bodyPr lIns="37147" tIns="37147" rIns="37147" bIns="37147" anchor="ctr"/>
          <a:lstStyle/>
          <a:p>
            <a:pPr defTabSz="522368">
              <a:defRPr sz="30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1714"/>
          </a:p>
        </p:txBody>
      </p:sp>
      <p:sp>
        <p:nvSpPr>
          <p:cNvPr id="232" name="Shape 432">
            <a:extLst>
              <a:ext uri="{FF2B5EF4-FFF2-40B4-BE49-F238E27FC236}">
                <a16:creationId xmlns:a16="http://schemas.microsoft.com/office/drawing/2014/main" id="{7A3C3A41-2E0D-47BA-B10B-CA5FECB6A76F}"/>
              </a:ext>
            </a:extLst>
          </p:cNvPr>
          <p:cNvSpPr/>
          <p:nvPr/>
        </p:nvSpPr>
        <p:spPr>
          <a:xfrm>
            <a:off x="854981" y="1196524"/>
            <a:ext cx="307363" cy="2937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25400">
            <a:solidFill>
              <a:srgbClr val="CE071D"/>
            </a:solidFill>
          </a:ln>
        </p:spPr>
        <p:txBody>
          <a:bodyPr lIns="37147" tIns="37147" rIns="37147" bIns="37147" anchor="ctr"/>
          <a:lstStyle/>
          <a:p>
            <a:pPr defTabSz="522368">
              <a:defRPr sz="30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1714"/>
          </a:p>
        </p:txBody>
      </p:sp>
      <p:sp>
        <p:nvSpPr>
          <p:cNvPr id="233" name="Shape 433">
            <a:extLst>
              <a:ext uri="{FF2B5EF4-FFF2-40B4-BE49-F238E27FC236}">
                <a16:creationId xmlns:a16="http://schemas.microsoft.com/office/drawing/2014/main" id="{577385D1-A85A-4ECC-A71B-EBBA955ED03D}"/>
              </a:ext>
            </a:extLst>
          </p:cNvPr>
          <p:cNvSpPr/>
          <p:nvPr/>
        </p:nvSpPr>
        <p:spPr>
          <a:xfrm>
            <a:off x="1198994" y="1928231"/>
            <a:ext cx="307363" cy="2937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25400">
            <a:solidFill/>
          </a:ln>
        </p:spPr>
        <p:txBody>
          <a:bodyPr lIns="37147" tIns="37147" rIns="37147" bIns="37147" anchor="ctr"/>
          <a:lstStyle/>
          <a:p>
            <a:pPr defTabSz="522368">
              <a:defRPr sz="30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1714"/>
          </a:p>
        </p:txBody>
      </p:sp>
      <p:sp>
        <p:nvSpPr>
          <p:cNvPr id="236" name="Shape 435">
            <a:extLst>
              <a:ext uri="{FF2B5EF4-FFF2-40B4-BE49-F238E27FC236}">
                <a16:creationId xmlns:a16="http://schemas.microsoft.com/office/drawing/2014/main" id="{524356AB-1AC7-4278-ADA1-C79BC8B548D4}"/>
              </a:ext>
            </a:extLst>
          </p:cNvPr>
          <p:cNvSpPr/>
          <p:nvPr/>
        </p:nvSpPr>
        <p:spPr>
          <a:xfrm>
            <a:off x="595346" y="1445384"/>
            <a:ext cx="310503" cy="33881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7147" tIns="37147" rIns="37147" bIns="37147" numCol="1" anchor="t">
            <a:spAutoFit/>
          </a:bodyPr>
          <a:lstStyle>
            <a:lvl1pPr algn="l" defTabSz="914400">
              <a:defRPr sz="3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>
              <a:defRPr sz="1800"/>
            </a:pPr>
            <a:r>
              <a:rPr sz="1714"/>
              <a:t> </a:t>
            </a:r>
          </a:p>
        </p:txBody>
      </p:sp>
      <p:sp>
        <p:nvSpPr>
          <p:cNvPr id="238" name="Shape 440">
            <a:extLst>
              <a:ext uri="{FF2B5EF4-FFF2-40B4-BE49-F238E27FC236}">
                <a16:creationId xmlns:a16="http://schemas.microsoft.com/office/drawing/2014/main" id="{76B1B85B-501F-4852-866E-944B8610F557}"/>
              </a:ext>
            </a:extLst>
          </p:cNvPr>
          <p:cNvSpPr/>
          <p:nvPr/>
        </p:nvSpPr>
        <p:spPr>
          <a:xfrm>
            <a:off x="467559" y="1545518"/>
            <a:ext cx="307363" cy="2937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25400">
            <a:solidFill>
              <a:srgbClr val="CE071D"/>
            </a:solidFill>
          </a:ln>
        </p:spPr>
        <p:txBody>
          <a:bodyPr lIns="37147" tIns="37147" rIns="37147" bIns="37147" anchor="ctr"/>
          <a:lstStyle/>
          <a:p>
            <a:pPr defTabSz="522368">
              <a:defRPr sz="30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1714"/>
          </a:p>
        </p:txBody>
      </p:sp>
      <p:sp>
        <p:nvSpPr>
          <p:cNvPr id="239" name="Shape 441">
            <a:extLst>
              <a:ext uri="{FF2B5EF4-FFF2-40B4-BE49-F238E27FC236}">
                <a16:creationId xmlns:a16="http://schemas.microsoft.com/office/drawing/2014/main" id="{F8EC2AC0-A28E-4DDE-A4CF-036D7162881B}"/>
              </a:ext>
            </a:extLst>
          </p:cNvPr>
          <p:cNvSpPr/>
          <p:nvPr/>
        </p:nvSpPr>
        <p:spPr>
          <a:xfrm>
            <a:off x="860086" y="1542844"/>
            <a:ext cx="307363" cy="2937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25400">
            <a:solidFill>
              <a:srgbClr val="CE071D"/>
            </a:solidFill>
          </a:ln>
        </p:spPr>
        <p:txBody>
          <a:bodyPr lIns="37147" tIns="37147" rIns="37147" bIns="37147" anchor="ctr"/>
          <a:lstStyle/>
          <a:p>
            <a:pPr defTabSz="522368">
              <a:defRPr sz="30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1714"/>
          </a:p>
        </p:txBody>
      </p:sp>
      <p:sp>
        <p:nvSpPr>
          <p:cNvPr id="240" name="Shape 442">
            <a:extLst>
              <a:ext uri="{FF2B5EF4-FFF2-40B4-BE49-F238E27FC236}">
                <a16:creationId xmlns:a16="http://schemas.microsoft.com/office/drawing/2014/main" id="{AEBF7AD5-6D8A-43B8-8637-5DDB8B97C9FB}"/>
              </a:ext>
            </a:extLst>
          </p:cNvPr>
          <p:cNvSpPr/>
          <p:nvPr/>
        </p:nvSpPr>
        <p:spPr>
          <a:xfrm>
            <a:off x="825062" y="2332805"/>
            <a:ext cx="307363" cy="2937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25400">
            <a:solidFill/>
          </a:ln>
        </p:spPr>
        <p:txBody>
          <a:bodyPr lIns="37147" tIns="37147" rIns="37147" bIns="37147" anchor="ctr"/>
          <a:lstStyle/>
          <a:p>
            <a:pPr defTabSz="522368">
              <a:defRPr sz="3000">
                <a:ln w="15874">
                  <a:solidFill/>
                </a:ln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1714"/>
          </a:p>
        </p:txBody>
      </p:sp>
      <p:sp>
        <p:nvSpPr>
          <p:cNvPr id="243" name="Shape 444">
            <a:extLst>
              <a:ext uri="{FF2B5EF4-FFF2-40B4-BE49-F238E27FC236}">
                <a16:creationId xmlns:a16="http://schemas.microsoft.com/office/drawing/2014/main" id="{6165020A-DBE7-4994-B908-92753AF5A9A0}"/>
              </a:ext>
            </a:extLst>
          </p:cNvPr>
          <p:cNvSpPr/>
          <p:nvPr/>
        </p:nvSpPr>
        <p:spPr>
          <a:xfrm>
            <a:off x="442977" y="1162335"/>
            <a:ext cx="382085" cy="33881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7147" tIns="37147" rIns="37147" bIns="37147" numCol="1" anchor="t">
            <a:spAutoFit/>
          </a:bodyPr>
          <a:lstStyle>
            <a:lvl1pPr algn="l" defTabSz="914400">
              <a:defRPr sz="3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>
              <a:defRPr sz="1800"/>
            </a:pPr>
            <a:r>
              <a:rPr sz="1714"/>
              <a:t> </a:t>
            </a:r>
          </a:p>
        </p:txBody>
      </p:sp>
      <p:grpSp>
        <p:nvGrpSpPr>
          <p:cNvPr id="244" name="Group 448">
            <a:extLst>
              <a:ext uri="{FF2B5EF4-FFF2-40B4-BE49-F238E27FC236}">
                <a16:creationId xmlns:a16="http://schemas.microsoft.com/office/drawing/2014/main" id="{D525F652-FC89-49D2-8D77-10624BE8A0B0}"/>
              </a:ext>
            </a:extLst>
          </p:cNvPr>
          <p:cNvGrpSpPr/>
          <p:nvPr/>
        </p:nvGrpSpPr>
        <p:grpSpPr>
          <a:xfrm>
            <a:off x="486631" y="1164989"/>
            <a:ext cx="310920" cy="338810"/>
            <a:chOff x="-1" y="-1"/>
            <a:chExt cx="544242" cy="593061"/>
          </a:xfrm>
        </p:grpSpPr>
        <p:sp>
          <p:nvSpPr>
            <p:cNvPr id="245" name="Shape 446">
              <a:extLst>
                <a:ext uri="{FF2B5EF4-FFF2-40B4-BE49-F238E27FC236}">
                  <a16:creationId xmlns:a16="http://schemas.microsoft.com/office/drawing/2014/main" id="{9D892680-9C28-4C2B-ACCD-CD90682A8811}"/>
                </a:ext>
              </a:extLst>
            </p:cNvPr>
            <p:cNvSpPr/>
            <p:nvPr/>
          </p:nvSpPr>
          <p:spPr>
            <a:xfrm>
              <a:off x="-1" y="-1"/>
              <a:ext cx="544242" cy="525274"/>
            </a:xfrm>
            <a:prstGeom prst="rect">
              <a:avLst/>
            </a:prstGeom>
            <a:blipFill rotWithShape="1">
              <a:blip r:embed="rId6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37147" tIns="37147" rIns="37147" bIns="37147" numCol="1" anchor="t">
              <a:noAutofit/>
            </a:bodyPr>
            <a:lstStyle/>
            <a:p>
              <a:pPr defTabSz="522368">
                <a:defRPr sz="3000">
                  <a:latin typeface="Arial"/>
                  <a:ea typeface="Arial"/>
                  <a:cs typeface="Arial"/>
                  <a:sym typeface="Arial"/>
                </a:defRPr>
              </a:pPr>
              <a:endParaRPr sz="1714"/>
            </a:p>
          </p:txBody>
        </p:sp>
        <p:sp>
          <p:nvSpPr>
            <p:cNvPr id="246" name="Shape 447">
              <a:extLst>
                <a:ext uri="{FF2B5EF4-FFF2-40B4-BE49-F238E27FC236}">
                  <a16:creationId xmlns:a16="http://schemas.microsoft.com/office/drawing/2014/main" id="{0B2A908A-81B4-4CD1-9F29-0D471EEDD674}"/>
                </a:ext>
              </a:extLst>
            </p:cNvPr>
            <p:cNvSpPr/>
            <p:nvPr/>
          </p:nvSpPr>
          <p:spPr>
            <a:xfrm>
              <a:off x="-1" y="-1"/>
              <a:ext cx="544242" cy="5930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7147" tIns="37147" rIns="37147" bIns="37147" numCol="1" anchor="t">
              <a:spAutoFit/>
            </a:bodyPr>
            <a:lstStyle>
              <a:lvl1pPr algn="l" defTabSz="914400">
                <a:defRPr sz="3000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 lvl="0">
                <a:defRPr sz="1800"/>
              </a:pPr>
              <a:r>
                <a:rPr sz="1714"/>
                <a:t> </a:t>
              </a:r>
            </a:p>
          </p:txBody>
        </p:sp>
      </p:grpSp>
      <p:grpSp>
        <p:nvGrpSpPr>
          <p:cNvPr id="247" name="Group 451">
            <a:extLst>
              <a:ext uri="{FF2B5EF4-FFF2-40B4-BE49-F238E27FC236}">
                <a16:creationId xmlns:a16="http://schemas.microsoft.com/office/drawing/2014/main" id="{0EFADF04-484B-439B-BCFA-5D9FB679DAF5}"/>
              </a:ext>
            </a:extLst>
          </p:cNvPr>
          <p:cNvGrpSpPr/>
          <p:nvPr/>
        </p:nvGrpSpPr>
        <p:grpSpPr>
          <a:xfrm>
            <a:off x="822008" y="1517737"/>
            <a:ext cx="395747" cy="716257"/>
            <a:chOff x="0" y="-660691"/>
            <a:chExt cx="692726" cy="1253749"/>
          </a:xfrm>
        </p:grpSpPr>
        <p:sp>
          <p:nvSpPr>
            <p:cNvPr id="248" name="Shape 449">
              <a:extLst>
                <a:ext uri="{FF2B5EF4-FFF2-40B4-BE49-F238E27FC236}">
                  <a16:creationId xmlns:a16="http://schemas.microsoft.com/office/drawing/2014/main" id="{FA839CF0-E622-48FA-96F5-629FC4BEBA7C}"/>
                </a:ext>
              </a:extLst>
            </p:cNvPr>
            <p:cNvSpPr/>
            <p:nvPr/>
          </p:nvSpPr>
          <p:spPr>
            <a:xfrm>
              <a:off x="53644" y="-660691"/>
              <a:ext cx="639082" cy="525274"/>
            </a:xfrm>
            <a:prstGeom prst="rect">
              <a:avLst/>
            </a:prstGeom>
            <a:blipFill rotWithShape="1">
              <a:blip r:embed="rId7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37147" tIns="37147" rIns="37147" bIns="37147" numCol="1" anchor="t">
              <a:noAutofit/>
            </a:bodyPr>
            <a:lstStyle/>
            <a:p>
              <a:pPr defTabSz="522368">
                <a:defRPr sz="3000">
                  <a:latin typeface="Arial"/>
                  <a:ea typeface="Arial"/>
                  <a:cs typeface="Arial"/>
                  <a:sym typeface="Arial"/>
                </a:defRPr>
              </a:pPr>
              <a:endParaRPr sz="1714" dirty="0"/>
            </a:p>
          </p:txBody>
        </p:sp>
        <p:sp>
          <p:nvSpPr>
            <p:cNvPr id="249" name="Shape 450">
              <a:extLst>
                <a:ext uri="{FF2B5EF4-FFF2-40B4-BE49-F238E27FC236}">
                  <a16:creationId xmlns:a16="http://schemas.microsoft.com/office/drawing/2014/main" id="{06E2F0C2-8A0A-474E-B8CC-E2DFF7DB01FD}"/>
                </a:ext>
              </a:extLst>
            </p:cNvPr>
            <p:cNvSpPr/>
            <p:nvPr/>
          </p:nvSpPr>
          <p:spPr>
            <a:xfrm>
              <a:off x="0" y="-1"/>
              <a:ext cx="639082" cy="5930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7147" tIns="37147" rIns="37147" bIns="37147" numCol="1" anchor="t">
              <a:spAutoFit/>
            </a:bodyPr>
            <a:lstStyle>
              <a:lvl1pPr algn="l" defTabSz="914400">
                <a:defRPr sz="3000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 lvl="0">
                <a:defRPr sz="1800"/>
              </a:pPr>
              <a:r>
                <a:rPr sz="1714"/>
                <a:t> </a:t>
              </a:r>
            </a:p>
          </p:txBody>
        </p:sp>
      </p:grpSp>
      <p:sp>
        <p:nvSpPr>
          <p:cNvPr id="252" name="Shape 453">
            <a:extLst>
              <a:ext uri="{FF2B5EF4-FFF2-40B4-BE49-F238E27FC236}">
                <a16:creationId xmlns:a16="http://schemas.microsoft.com/office/drawing/2014/main" id="{53EECF00-421F-4591-97EC-3856374B8516}"/>
              </a:ext>
            </a:extLst>
          </p:cNvPr>
          <p:cNvSpPr/>
          <p:nvPr/>
        </p:nvSpPr>
        <p:spPr>
          <a:xfrm>
            <a:off x="455078" y="2294461"/>
            <a:ext cx="310920" cy="33881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7147" tIns="37147" rIns="37147" bIns="37147" numCol="1" anchor="t">
            <a:spAutoFit/>
          </a:bodyPr>
          <a:lstStyle>
            <a:lvl1pPr algn="l" defTabSz="914400">
              <a:defRPr sz="3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>
              <a:defRPr sz="1800"/>
            </a:pPr>
            <a:r>
              <a:rPr sz="1714" dirty="0"/>
              <a:t> </a:t>
            </a:r>
          </a:p>
        </p:txBody>
      </p:sp>
      <p:grpSp>
        <p:nvGrpSpPr>
          <p:cNvPr id="253" name="Group 457">
            <a:extLst>
              <a:ext uri="{FF2B5EF4-FFF2-40B4-BE49-F238E27FC236}">
                <a16:creationId xmlns:a16="http://schemas.microsoft.com/office/drawing/2014/main" id="{2B3919C7-0A5E-4CD7-B398-A0DD2A2055F2}"/>
              </a:ext>
            </a:extLst>
          </p:cNvPr>
          <p:cNvGrpSpPr/>
          <p:nvPr/>
        </p:nvGrpSpPr>
        <p:grpSpPr>
          <a:xfrm>
            <a:off x="439342" y="1521068"/>
            <a:ext cx="393547" cy="338810"/>
            <a:chOff x="-1" y="-1"/>
            <a:chExt cx="688873" cy="593061"/>
          </a:xfrm>
        </p:grpSpPr>
        <p:sp>
          <p:nvSpPr>
            <p:cNvPr id="254" name="Shape 455">
              <a:extLst>
                <a:ext uri="{FF2B5EF4-FFF2-40B4-BE49-F238E27FC236}">
                  <a16:creationId xmlns:a16="http://schemas.microsoft.com/office/drawing/2014/main" id="{CB95C6EE-102B-458D-8353-4BA992672DF1}"/>
                </a:ext>
              </a:extLst>
            </p:cNvPr>
            <p:cNvSpPr/>
            <p:nvPr/>
          </p:nvSpPr>
          <p:spPr>
            <a:xfrm>
              <a:off x="-1" y="-1"/>
              <a:ext cx="688873" cy="525274"/>
            </a:xfrm>
            <a:prstGeom prst="rect">
              <a:avLst/>
            </a:prstGeom>
            <a:blipFill rotWithShape="1">
              <a:blip r:embed="rId8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37147" tIns="37147" rIns="37147" bIns="37147" numCol="1" anchor="t">
              <a:noAutofit/>
            </a:bodyPr>
            <a:lstStyle/>
            <a:p>
              <a:pPr defTabSz="522368">
                <a:defRPr sz="3000">
                  <a:latin typeface="Arial"/>
                  <a:ea typeface="Arial"/>
                  <a:cs typeface="Arial"/>
                  <a:sym typeface="Arial"/>
                </a:defRPr>
              </a:pPr>
              <a:endParaRPr sz="1714"/>
            </a:p>
          </p:txBody>
        </p:sp>
        <p:sp>
          <p:nvSpPr>
            <p:cNvPr id="255" name="Shape 456">
              <a:extLst>
                <a:ext uri="{FF2B5EF4-FFF2-40B4-BE49-F238E27FC236}">
                  <a16:creationId xmlns:a16="http://schemas.microsoft.com/office/drawing/2014/main" id="{0C88110F-F427-4B8A-A914-189486EDAD47}"/>
                </a:ext>
              </a:extLst>
            </p:cNvPr>
            <p:cNvSpPr/>
            <p:nvPr/>
          </p:nvSpPr>
          <p:spPr>
            <a:xfrm>
              <a:off x="-1" y="-1"/>
              <a:ext cx="688873" cy="5930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7147" tIns="37147" rIns="37147" bIns="37147" numCol="1" anchor="t">
              <a:spAutoFit/>
            </a:bodyPr>
            <a:lstStyle>
              <a:lvl1pPr algn="l" defTabSz="914400">
                <a:defRPr sz="3000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 lvl="0">
                <a:defRPr sz="1800"/>
              </a:pPr>
              <a:r>
                <a:rPr sz="1714" dirty="0"/>
                <a:t> </a:t>
              </a:r>
            </a:p>
          </p:txBody>
        </p:sp>
      </p:grpSp>
      <p:sp>
        <p:nvSpPr>
          <p:cNvPr id="256" name="Shape 458">
            <a:extLst>
              <a:ext uri="{FF2B5EF4-FFF2-40B4-BE49-F238E27FC236}">
                <a16:creationId xmlns:a16="http://schemas.microsoft.com/office/drawing/2014/main" id="{FD993F32-E0AA-44EE-A521-CFAE2C299A3B}"/>
              </a:ext>
            </a:extLst>
          </p:cNvPr>
          <p:cNvSpPr/>
          <p:nvPr/>
        </p:nvSpPr>
        <p:spPr>
          <a:xfrm>
            <a:off x="444704" y="2311730"/>
            <a:ext cx="307363" cy="2937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25400">
            <a:solidFill/>
          </a:ln>
        </p:spPr>
        <p:txBody>
          <a:bodyPr lIns="37147" tIns="37147" rIns="37147" bIns="37147" anchor="ctr"/>
          <a:lstStyle/>
          <a:p>
            <a:pPr defTabSz="522368">
              <a:defRPr sz="30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1714"/>
          </a:p>
        </p:txBody>
      </p:sp>
      <p:sp>
        <p:nvSpPr>
          <p:cNvPr id="257" name="Shape 459">
            <a:extLst>
              <a:ext uri="{FF2B5EF4-FFF2-40B4-BE49-F238E27FC236}">
                <a16:creationId xmlns:a16="http://schemas.microsoft.com/office/drawing/2014/main" id="{6ED7BD6C-B0D5-407F-AC1E-58CA30939433}"/>
              </a:ext>
            </a:extLst>
          </p:cNvPr>
          <p:cNvSpPr/>
          <p:nvPr/>
        </p:nvSpPr>
        <p:spPr>
          <a:xfrm>
            <a:off x="486034" y="1168162"/>
            <a:ext cx="307363" cy="2937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25400">
            <a:solidFill>
              <a:srgbClr val="CE071D"/>
            </a:solidFill>
          </a:ln>
        </p:spPr>
        <p:txBody>
          <a:bodyPr lIns="37147" tIns="37147" rIns="37147" bIns="37147" anchor="ctr"/>
          <a:lstStyle/>
          <a:p>
            <a:pPr defTabSz="522368">
              <a:defRPr sz="30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1714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9" name="Textfeld 50">
                <a:extLst>
                  <a:ext uri="{FF2B5EF4-FFF2-40B4-BE49-F238E27FC236}">
                    <a16:creationId xmlns:a16="http://schemas.microsoft.com/office/drawing/2014/main" id="{55BFE8D0-A66D-4F62-B54C-430E684ADE2C}"/>
                  </a:ext>
                </a:extLst>
              </p:cNvPr>
              <p:cNvSpPr txBox="1"/>
              <p:nvPr/>
            </p:nvSpPr>
            <p:spPr>
              <a:xfrm>
                <a:off x="880517" y="1915664"/>
                <a:ext cx="22262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𝐵</m:t>
                      </m:r>
                    </m:oMath>
                  </m:oMathPara>
                </a14:m>
                <a:endParaRPr lang="de-DE" dirty="0">
                  <a:solidFill>
                    <a:srgbClr val="00549F"/>
                  </a:solidFill>
                </a:endParaRPr>
              </a:p>
            </p:txBody>
          </p:sp>
        </mc:Choice>
        <mc:Fallback xmlns="">
          <p:sp>
            <p:nvSpPr>
              <p:cNvPr id="259" name="Textfeld 50">
                <a:extLst>
                  <a:ext uri="{FF2B5EF4-FFF2-40B4-BE49-F238E27FC236}">
                    <a16:creationId xmlns:a16="http://schemas.microsoft.com/office/drawing/2014/main" id="{55BFE8D0-A66D-4F62-B54C-430E684ADE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517" y="1915664"/>
                <a:ext cx="222625" cy="276999"/>
              </a:xfrm>
              <a:prstGeom prst="rect">
                <a:avLst/>
              </a:prstGeom>
              <a:blipFill>
                <a:blip r:embed="rId9"/>
                <a:stretch>
                  <a:fillRect l="-21622" r="-18919" b="-869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0" name="TextBox 259">
                <a:extLst>
                  <a:ext uri="{FF2B5EF4-FFF2-40B4-BE49-F238E27FC236}">
                    <a16:creationId xmlns:a16="http://schemas.microsoft.com/office/drawing/2014/main" id="{D2AD620B-1D98-44EE-844D-D503C823CE01}"/>
                  </a:ext>
                </a:extLst>
              </p:cNvPr>
              <p:cNvSpPr txBox="1"/>
              <p:nvPr/>
            </p:nvSpPr>
            <p:spPr>
              <a:xfrm>
                <a:off x="777703" y="1107036"/>
                <a:ext cx="46192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de-DE" i="1">
                              <a:solidFill>
                                <a:srgbClr val="FF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𝜏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0" name="TextBox 259">
                <a:extLst>
                  <a:ext uri="{FF2B5EF4-FFF2-40B4-BE49-F238E27FC236}">
                    <a16:creationId xmlns:a16="http://schemas.microsoft.com/office/drawing/2014/main" id="{D2AD620B-1D98-44EE-844D-D503C823CE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703" y="1107036"/>
                <a:ext cx="461921" cy="369332"/>
              </a:xfrm>
              <a:prstGeom prst="rect">
                <a:avLst/>
              </a:prstGeom>
              <a:blipFill>
                <a:blip r:embed="rId10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0" name="TextBox 309">
                <a:extLst>
                  <a:ext uri="{FF2B5EF4-FFF2-40B4-BE49-F238E27FC236}">
                    <a16:creationId xmlns:a16="http://schemas.microsoft.com/office/drawing/2014/main" id="{316D8B59-3B54-4B83-8636-10ACDFABED6E}"/>
                  </a:ext>
                </a:extLst>
              </p:cNvPr>
              <p:cNvSpPr txBox="1"/>
              <p:nvPr/>
            </p:nvSpPr>
            <p:spPr>
              <a:xfrm>
                <a:off x="488798" y="1916603"/>
                <a:ext cx="21223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0" name="TextBox 309">
                <a:extLst>
                  <a:ext uri="{FF2B5EF4-FFF2-40B4-BE49-F238E27FC236}">
                    <a16:creationId xmlns:a16="http://schemas.microsoft.com/office/drawing/2014/main" id="{316D8B59-3B54-4B83-8636-10ACDFABED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798" y="1916603"/>
                <a:ext cx="212238" cy="276999"/>
              </a:xfrm>
              <a:prstGeom prst="rect">
                <a:avLst/>
              </a:prstGeom>
              <a:blipFill>
                <a:blip r:embed="rId11"/>
                <a:stretch>
                  <a:fillRect l="-22857" r="-22857" b="-869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1" name="TextBox 310">
                <a:extLst>
                  <a:ext uri="{FF2B5EF4-FFF2-40B4-BE49-F238E27FC236}">
                    <a16:creationId xmlns:a16="http://schemas.microsoft.com/office/drawing/2014/main" id="{9B505EE8-18AD-4D0B-B0DA-809943488FAE}"/>
                  </a:ext>
                </a:extLst>
              </p:cNvPr>
              <p:cNvSpPr txBox="1"/>
              <p:nvPr/>
            </p:nvSpPr>
            <p:spPr>
              <a:xfrm>
                <a:off x="518804" y="2305152"/>
                <a:ext cx="19422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1" name="TextBox 310">
                <a:extLst>
                  <a:ext uri="{FF2B5EF4-FFF2-40B4-BE49-F238E27FC236}">
                    <a16:creationId xmlns:a16="http://schemas.microsoft.com/office/drawing/2014/main" id="{9B505EE8-18AD-4D0B-B0DA-809943488F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804" y="2305152"/>
                <a:ext cx="194220" cy="276999"/>
              </a:xfrm>
              <a:prstGeom prst="rect">
                <a:avLst/>
              </a:prstGeom>
              <a:blipFill>
                <a:blip r:embed="rId12"/>
                <a:stretch>
                  <a:fillRect l="-28125" r="-21875" b="-869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3" name="TextBox 312">
                <a:extLst>
                  <a:ext uri="{FF2B5EF4-FFF2-40B4-BE49-F238E27FC236}">
                    <a16:creationId xmlns:a16="http://schemas.microsoft.com/office/drawing/2014/main" id="{7DCFE96B-31AD-4E05-8524-8343CF10F6F4}"/>
                  </a:ext>
                </a:extLst>
              </p:cNvPr>
              <p:cNvSpPr txBox="1"/>
              <p:nvPr/>
            </p:nvSpPr>
            <p:spPr>
              <a:xfrm>
                <a:off x="1244673" y="1929437"/>
                <a:ext cx="19749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3" name="TextBox 312">
                <a:extLst>
                  <a:ext uri="{FF2B5EF4-FFF2-40B4-BE49-F238E27FC236}">
                    <a16:creationId xmlns:a16="http://schemas.microsoft.com/office/drawing/2014/main" id="{7DCFE96B-31AD-4E05-8524-8343CF10F6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4673" y="1929437"/>
                <a:ext cx="197490" cy="276999"/>
              </a:xfrm>
              <a:prstGeom prst="rect">
                <a:avLst/>
              </a:prstGeom>
              <a:blipFill>
                <a:blip r:embed="rId13"/>
                <a:stretch>
                  <a:fillRect l="-27273" r="-21212" b="-1111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4" name="TextBox 313">
                <a:extLst>
                  <a:ext uri="{FF2B5EF4-FFF2-40B4-BE49-F238E27FC236}">
                    <a16:creationId xmlns:a16="http://schemas.microsoft.com/office/drawing/2014/main" id="{26F38901-808E-4893-B922-4CE529F550BE}"/>
                  </a:ext>
                </a:extLst>
              </p:cNvPr>
              <p:cNvSpPr txBox="1"/>
              <p:nvPr/>
            </p:nvSpPr>
            <p:spPr>
              <a:xfrm>
                <a:off x="850704" y="2294461"/>
                <a:ext cx="28559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</m:acc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4" name="TextBox 313">
                <a:extLst>
                  <a:ext uri="{FF2B5EF4-FFF2-40B4-BE49-F238E27FC236}">
                    <a16:creationId xmlns:a16="http://schemas.microsoft.com/office/drawing/2014/main" id="{26F38901-808E-4893-B922-4CE529F550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704" y="2294461"/>
                <a:ext cx="285591" cy="276999"/>
              </a:xfrm>
              <a:prstGeom prst="rect">
                <a:avLst/>
              </a:prstGeom>
              <a:blipFill>
                <a:blip r:embed="rId14"/>
                <a:stretch>
                  <a:fillRect l="-19565" r="-6522" b="-2391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Title 1">
            <a:extLst>
              <a:ext uri="{FF2B5EF4-FFF2-40B4-BE49-F238E27FC236}">
                <a16:creationId xmlns:a16="http://schemas.microsoft.com/office/drawing/2014/main" id="{3BF806F1-2DD1-44AA-8C75-2A8B0ADA0608}"/>
              </a:ext>
            </a:extLst>
          </p:cNvPr>
          <p:cNvSpPr txBox="1">
            <a:spLocks/>
          </p:cNvSpPr>
          <p:nvPr/>
        </p:nvSpPr>
        <p:spPr>
          <a:xfrm>
            <a:off x="384000" y="201600"/>
            <a:ext cx="11424000" cy="5436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3429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685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0287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dirty="0"/>
              <a:t>Intelligent Calibration of CP-Parameters</a:t>
            </a:r>
          </a:p>
        </p:txBody>
      </p:sp>
      <p:pic>
        <p:nvPicPr>
          <p:cNvPr id="86" name="Grafik 85">
            <a:extLst>
              <a:ext uri="{FF2B5EF4-FFF2-40B4-BE49-F238E27FC236}">
                <a16:creationId xmlns:a16="http://schemas.microsoft.com/office/drawing/2014/main" id="{A34B77CD-68BF-44C7-9EAB-4D2FBBA71FA9}"/>
              </a:ext>
            </a:extLst>
          </p:cNvPr>
          <p:cNvPicPr>
            <a:picLocks noChangeAspect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080439" y="1949335"/>
            <a:ext cx="1772466" cy="958515"/>
          </a:xfrm>
          <a:prstGeom prst="rect">
            <a:avLst/>
          </a:prstGeom>
        </p:spPr>
      </p:pic>
      <p:pic>
        <p:nvPicPr>
          <p:cNvPr id="149" name="Picture 148" descr="Chart, line chart&#10;&#10;Description automatically generated">
            <a:extLst>
              <a:ext uri="{FF2B5EF4-FFF2-40B4-BE49-F238E27FC236}">
                <a16:creationId xmlns:a16="http://schemas.microsoft.com/office/drawing/2014/main" id="{5BA89D06-69D6-411E-B719-10384B3F6A40}"/>
              </a:ext>
            </a:extLst>
          </p:cNvPr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85" r="8538"/>
          <a:stretch/>
        </p:blipFill>
        <p:spPr>
          <a:xfrm>
            <a:off x="9996151" y="888640"/>
            <a:ext cx="1796180" cy="1174586"/>
          </a:xfrm>
          <a:prstGeom prst="rect">
            <a:avLst/>
          </a:prstGeom>
        </p:spPr>
      </p:pic>
      <p:pic>
        <p:nvPicPr>
          <p:cNvPr id="88" name="Grafik 87">
            <a:extLst>
              <a:ext uri="{FF2B5EF4-FFF2-40B4-BE49-F238E27FC236}">
                <a16:creationId xmlns:a16="http://schemas.microsoft.com/office/drawing/2014/main" id="{A234B3D8-D3E9-41CC-8D89-C00D9E4E0B3C}"/>
              </a:ext>
            </a:extLst>
          </p:cNvPr>
          <p:cNvPicPr>
            <a:picLocks noChangeAspect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701"/>
          <a:stretch/>
        </p:blipFill>
        <p:spPr>
          <a:xfrm>
            <a:off x="1918158" y="3609655"/>
            <a:ext cx="1469522" cy="666808"/>
          </a:xfrm>
          <a:prstGeom prst="rect">
            <a:avLst/>
          </a:prstGeom>
          <a:ln>
            <a:noFill/>
          </a:ln>
        </p:spPr>
      </p:pic>
      <p:pic>
        <p:nvPicPr>
          <p:cNvPr id="84" name="Grafik 83">
            <a:extLst>
              <a:ext uri="{FF2B5EF4-FFF2-40B4-BE49-F238E27FC236}">
                <a16:creationId xmlns:a16="http://schemas.microsoft.com/office/drawing/2014/main" id="{E4887BE6-09C7-4B91-A17C-376E4440D1FC}"/>
              </a:ext>
            </a:extLst>
          </p:cNvPr>
          <p:cNvPicPr>
            <a:picLocks noChangeAspect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093"/>
          <a:stretch/>
        </p:blipFill>
        <p:spPr>
          <a:xfrm>
            <a:off x="5665899" y="1752195"/>
            <a:ext cx="1814776" cy="829956"/>
          </a:xfrm>
          <a:prstGeom prst="rect">
            <a:avLst/>
          </a:prstGeom>
          <a:ln>
            <a:noFill/>
          </a:ln>
        </p:spPr>
      </p:pic>
      <p:grpSp>
        <p:nvGrpSpPr>
          <p:cNvPr id="89" name="Group 58">
            <a:extLst>
              <a:ext uri="{FF2B5EF4-FFF2-40B4-BE49-F238E27FC236}">
                <a16:creationId xmlns:a16="http://schemas.microsoft.com/office/drawing/2014/main" id="{5B9FD8F0-D1AF-4B1F-9F35-BD680026ED70}"/>
              </a:ext>
            </a:extLst>
          </p:cNvPr>
          <p:cNvGrpSpPr/>
          <p:nvPr/>
        </p:nvGrpSpPr>
        <p:grpSpPr>
          <a:xfrm>
            <a:off x="1807753" y="4223879"/>
            <a:ext cx="2494171" cy="1699883"/>
            <a:chOff x="6286499" y="43959"/>
            <a:chExt cx="5049937" cy="4064363"/>
          </a:xfrm>
        </p:grpSpPr>
        <p:grpSp>
          <p:nvGrpSpPr>
            <p:cNvPr id="90" name="Group 59">
              <a:extLst>
                <a:ext uri="{FF2B5EF4-FFF2-40B4-BE49-F238E27FC236}">
                  <a16:creationId xmlns:a16="http://schemas.microsoft.com/office/drawing/2014/main" id="{CADC8F38-2DA4-43F3-A28E-5750116BA626}"/>
                </a:ext>
              </a:extLst>
            </p:cNvPr>
            <p:cNvGrpSpPr/>
            <p:nvPr/>
          </p:nvGrpSpPr>
          <p:grpSpPr>
            <a:xfrm>
              <a:off x="6286499" y="43959"/>
              <a:ext cx="5049937" cy="4064363"/>
              <a:chOff x="6257927" y="1630024"/>
              <a:chExt cx="4892292" cy="3830861"/>
            </a:xfrm>
          </p:grpSpPr>
          <p:pic>
            <p:nvPicPr>
              <p:cNvPr id="92" name="Picture 61" descr="A picture containing photo, air, filled, colorful&#10;&#10;Description automatically generated">
                <a:extLst>
                  <a:ext uri="{FF2B5EF4-FFF2-40B4-BE49-F238E27FC236}">
                    <a16:creationId xmlns:a16="http://schemas.microsoft.com/office/drawing/2014/main" id="{86B94D3C-5033-4214-8ACB-034F9A33CD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57927" y="1630024"/>
                <a:ext cx="4892292" cy="3830861"/>
              </a:xfrm>
              <a:prstGeom prst="rect">
                <a:avLst/>
              </a:prstGeom>
            </p:spPr>
          </p:pic>
          <p:cxnSp>
            <p:nvCxnSpPr>
              <p:cNvPr id="93" name="Straight Arrow Connector 62">
                <a:extLst>
                  <a:ext uri="{FF2B5EF4-FFF2-40B4-BE49-F238E27FC236}">
                    <a16:creationId xmlns:a16="http://schemas.microsoft.com/office/drawing/2014/main" id="{65905221-8574-46F8-91C5-418336EB865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723880" y="2128726"/>
                <a:ext cx="0" cy="1266408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Arrow Connector 63">
                <a:extLst>
                  <a:ext uri="{FF2B5EF4-FFF2-40B4-BE49-F238E27FC236}">
                    <a16:creationId xmlns:a16="http://schemas.microsoft.com/office/drawing/2014/main" id="{40080133-D980-4757-B736-B8DB23393944}"/>
                  </a:ext>
                </a:extLst>
              </p:cNvPr>
              <p:cNvCxnSpPr/>
              <p:nvPr/>
            </p:nvCxnSpPr>
            <p:spPr>
              <a:xfrm>
                <a:off x="10300970" y="2397374"/>
                <a:ext cx="0" cy="1148080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Arrow Connector 64">
                <a:extLst>
                  <a:ext uri="{FF2B5EF4-FFF2-40B4-BE49-F238E27FC236}">
                    <a16:creationId xmlns:a16="http://schemas.microsoft.com/office/drawing/2014/main" id="{3D981C1A-0B73-4E6D-A1EC-45DDC0E0FA6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86315" y="2702766"/>
                <a:ext cx="0" cy="1020874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Arrow Connector 65">
                <a:extLst>
                  <a:ext uri="{FF2B5EF4-FFF2-40B4-BE49-F238E27FC236}">
                    <a16:creationId xmlns:a16="http://schemas.microsoft.com/office/drawing/2014/main" id="{CE987A4D-AC72-404B-B846-B450433602E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464675" y="3029172"/>
                <a:ext cx="0" cy="861060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Arrow Connector 66">
                <a:extLst>
                  <a:ext uri="{FF2B5EF4-FFF2-40B4-BE49-F238E27FC236}">
                    <a16:creationId xmlns:a16="http://schemas.microsoft.com/office/drawing/2014/main" id="{5547B911-C7FB-4F3F-988A-8621697E9CF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054465" y="3276806"/>
                <a:ext cx="0" cy="741474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Arrow Connector 67">
                <a:extLst>
                  <a:ext uri="{FF2B5EF4-FFF2-40B4-BE49-F238E27FC236}">
                    <a16:creationId xmlns:a16="http://schemas.microsoft.com/office/drawing/2014/main" id="{C9A1C26E-4B3F-4E4C-8EB3-9312F9F0395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37905" y="3603212"/>
                <a:ext cx="0" cy="574040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Arrow Connector 68">
                <a:extLst>
                  <a:ext uri="{FF2B5EF4-FFF2-40B4-BE49-F238E27FC236}">
                    <a16:creationId xmlns:a16="http://schemas.microsoft.com/office/drawing/2014/main" id="{E2B58459-7542-4D30-AD9E-C1BACBB7683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215630" y="3891280"/>
                <a:ext cx="0" cy="438372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Arrow Connector 69">
                <a:extLst>
                  <a:ext uri="{FF2B5EF4-FFF2-40B4-BE49-F238E27FC236}">
                    <a16:creationId xmlns:a16="http://schemas.microsoft.com/office/drawing/2014/main" id="{91718BA7-EB17-4A1A-B6B2-02E3F1478ED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95260" y="4217892"/>
                <a:ext cx="0" cy="250603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Arrow Connector 70">
                <a:extLst>
                  <a:ext uri="{FF2B5EF4-FFF2-40B4-BE49-F238E27FC236}">
                    <a16:creationId xmlns:a16="http://schemas.microsoft.com/office/drawing/2014/main" id="{7808D4EB-9BA9-4C6D-AB98-E7134CA46CD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79970" y="4468495"/>
                <a:ext cx="0" cy="179705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91" name="Picture 2" descr="Image for post">
              <a:extLst>
                <a:ext uri="{FF2B5EF4-FFF2-40B4-BE49-F238E27FC236}">
                  <a16:creationId xmlns:a16="http://schemas.microsoft.com/office/drawing/2014/main" id="{381EDE71-6075-4AAB-9F1A-E3280A64E0A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07983" y="950323"/>
              <a:ext cx="2216600" cy="6929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9" name="Grafik 108">
            <a:extLst>
              <a:ext uri="{FF2B5EF4-FFF2-40B4-BE49-F238E27FC236}">
                <a16:creationId xmlns:a16="http://schemas.microsoft.com/office/drawing/2014/main" id="{8895307B-74A9-4406-AC7E-F0208CEF0E49}"/>
              </a:ext>
            </a:extLst>
          </p:cNvPr>
          <p:cNvPicPr>
            <a:picLocks noChangeAspect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76" r="33578"/>
          <a:stretch/>
        </p:blipFill>
        <p:spPr>
          <a:xfrm>
            <a:off x="4810913" y="4077158"/>
            <a:ext cx="1588888" cy="1976229"/>
          </a:xfrm>
          <a:prstGeom prst="rect">
            <a:avLst/>
          </a:prstGeom>
        </p:spPr>
      </p:pic>
      <p:cxnSp>
        <p:nvCxnSpPr>
          <p:cNvPr id="111" name="Connector: Elbow 121">
            <a:extLst>
              <a:ext uri="{FF2B5EF4-FFF2-40B4-BE49-F238E27FC236}">
                <a16:creationId xmlns:a16="http://schemas.microsoft.com/office/drawing/2014/main" id="{EF01FF1B-7B9A-4CAA-B345-B46C63783DC5}"/>
              </a:ext>
            </a:extLst>
          </p:cNvPr>
          <p:cNvCxnSpPr>
            <a:cxnSpLocks/>
            <a:stCxn id="109" idx="1"/>
            <a:endCxn id="92" idx="3"/>
          </p:cNvCxnSpPr>
          <p:nvPr/>
        </p:nvCxnSpPr>
        <p:spPr>
          <a:xfrm flipH="1">
            <a:off x="4301924" y="5065273"/>
            <a:ext cx="508989" cy="8548"/>
          </a:xfrm>
          <a:prstGeom prst="straightConnector1">
            <a:avLst/>
          </a:prstGeom>
          <a:ln w="38100">
            <a:solidFill>
              <a:srgbClr val="01529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8496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52" grpId="0" animBg="1"/>
      <p:bldP spid="54" grpId="0"/>
      <p:bldP spid="58" grpId="0" animBg="1"/>
      <p:bldP spid="7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84715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66FE363-1333-409D-80D4-F785ED0BDCA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83120" y="1049867"/>
            <a:ext cx="6547070" cy="4867709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200" dirty="0"/>
              <a:t>Nanoindentation results of bainite and ferrite phases have been obtained from the X65 Pipeline (PL)  and DP780 Dual-Phase (DP) steels.</a:t>
            </a:r>
          </a:p>
          <a:p>
            <a:endParaRPr lang="en-GB" sz="2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94CA4EA-0F47-4EDC-B645-1F37779E88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95643"/>
          </a:xfrm>
        </p:spPr>
        <p:txBody>
          <a:bodyPr/>
          <a:lstStyle/>
          <a:p>
            <a:r>
              <a:rPr lang="en-GB" dirty="0"/>
              <a:t>Nanoindentation Test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7D0654-9087-4C54-BD5D-B87CFC236C1B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5360"/>
          <a:stretch/>
        </p:blipFill>
        <p:spPr bwMode="auto">
          <a:xfrm>
            <a:off x="7033234" y="1049867"/>
            <a:ext cx="4775646" cy="119941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6135DAC-E32E-4B95-A00E-925A7E74BB1E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005" y="2849078"/>
            <a:ext cx="5833995" cy="2491574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 Box 2">
            <a:extLst>
              <a:ext uri="{FF2B5EF4-FFF2-40B4-BE49-F238E27FC236}">
                <a16:creationId xmlns:a16="http://schemas.microsoft.com/office/drawing/2014/main" id="{7BA4D5F9-C41C-45EB-9EBF-A4F798C71A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11138" y="3336323"/>
            <a:ext cx="2663046" cy="41238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en-GB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Piezoelectric Sensor</a:t>
            </a:r>
            <a:endParaRPr lang="en-US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3BE5F2F-CAEC-497D-A395-C3721F189FF5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3179003" y="5340652"/>
            <a:ext cx="720038" cy="1582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6" name="Picture 15" descr="Chart, line chart&#10;&#10;Description automatically generated">
            <a:extLst>
              <a:ext uri="{FF2B5EF4-FFF2-40B4-BE49-F238E27FC236}">
                <a16:creationId xmlns:a16="http://schemas.microsoft.com/office/drawing/2014/main" id="{41EE6A46-B112-4309-B5D6-7A898C2018B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85" r="8538"/>
          <a:stretch/>
        </p:blipFill>
        <p:spPr>
          <a:xfrm>
            <a:off x="6702202" y="2478580"/>
            <a:ext cx="5017968" cy="328142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ECE5749-5A21-4E5B-B558-2A6D205F2D4E}"/>
              </a:ext>
            </a:extLst>
          </p:cNvPr>
          <p:cNvPicPr/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11" t="14389"/>
          <a:stretch/>
        </p:blipFill>
        <p:spPr bwMode="auto">
          <a:xfrm>
            <a:off x="3899041" y="5260336"/>
            <a:ext cx="1691875" cy="73755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2139016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FDF6E5-4217-4723-AE4B-D3AE8B0E11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000" y="201600"/>
            <a:ext cx="11424000" cy="543600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Crystal Plasticity Model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926A9CCF-C76C-4A27-8908-F3AA6E84FC3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79700385"/>
                  </p:ext>
                </p:extLst>
              </p:nvPr>
            </p:nvGraphicFramePr>
            <p:xfrm>
              <a:off x="5611834" y="2385357"/>
              <a:ext cx="4293870" cy="1646684"/>
            </p:xfrm>
            <a:graphic>
              <a:graphicData uri="http://schemas.openxmlformats.org/drawingml/2006/table">
                <a:tbl>
                  <a:tblPr firstRow="1" firstCol="1" bandRow="1">
                    <a:tableStyleId>{2D5ABB26-0587-4C30-8999-92F81FD0307C}</a:tableStyleId>
                  </a:tblPr>
                  <a:tblGrid>
                    <a:gridCol w="1431290">
                      <a:extLst>
                        <a:ext uri="{9D8B030D-6E8A-4147-A177-3AD203B41FA5}">
                          <a16:colId xmlns:a16="http://schemas.microsoft.com/office/drawing/2014/main" val="3036552338"/>
                        </a:ext>
                      </a:extLst>
                    </a:gridCol>
                    <a:gridCol w="1431290">
                      <a:extLst>
                        <a:ext uri="{9D8B030D-6E8A-4147-A177-3AD203B41FA5}">
                          <a16:colId xmlns:a16="http://schemas.microsoft.com/office/drawing/2014/main" val="4243412919"/>
                        </a:ext>
                      </a:extLst>
                    </a:gridCol>
                    <a:gridCol w="1431290">
                      <a:extLst>
                        <a:ext uri="{9D8B030D-6E8A-4147-A177-3AD203B41FA5}">
                          <a16:colId xmlns:a16="http://schemas.microsoft.com/office/drawing/2014/main" val="3130660851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 dirty="0">
                              <a:effectLst/>
                            </a:rPr>
                            <a:t>Parameter</a:t>
                          </a:r>
                          <a:endParaRPr lang="en-US" sz="1500" dirty="0">
                            <a:effectLst/>
                            <a:latin typeface="+mj-lt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 dirty="0">
                              <a:effectLst/>
                            </a:rPr>
                            <a:t>Min.</a:t>
                          </a:r>
                          <a:endParaRPr lang="en-US" sz="1500" dirty="0">
                            <a:effectLst/>
                            <a:latin typeface="+mj-lt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 dirty="0">
                              <a:effectLst/>
                            </a:rPr>
                            <a:t>Max.</a:t>
                          </a:r>
                          <a:endParaRPr lang="en-US" sz="1500" dirty="0">
                            <a:effectLst/>
                            <a:latin typeface="+mj-lt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68641813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5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500">
                                      <a:effectLst/>
                                      <a:latin typeface="Cambria Math" panose="02040503050406030204" pitchFamily="18" charset="0"/>
                                    </a:rPr>
                                    <m:t>𝝉</m:t>
                                  </m:r>
                                </m:e>
                                <m:sub>
                                  <m:r>
                                    <a:rPr lang="en-US" sz="1500">
                                      <a:effectLst/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500" dirty="0">
                              <a:effectLst/>
                            </a:rPr>
                            <a:t>, MPa</a:t>
                          </a:r>
                          <a:endParaRPr lang="en-US" sz="1500" dirty="0">
                            <a:effectLst/>
                            <a:latin typeface="+mj-lt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GB" sz="1500" dirty="0">
                              <a:effectLst/>
                            </a:rPr>
                            <a:t>43</a:t>
                          </a:r>
                          <a:endParaRPr lang="en-US" sz="1500" dirty="0">
                            <a:effectLst/>
                            <a:latin typeface="+mj-lt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GB" sz="1500">
                              <a:effectLst/>
                            </a:rPr>
                            <a:t>354</a:t>
                          </a:r>
                          <a:endParaRPr lang="en-US" sz="1500">
                            <a:effectLst/>
                            <a:latin typeface="+mj-lt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682563759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5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500">
                                      <a:effectLst/>
                                      <a:latin typeface="Cambria Math" panose="02040503050406030204" pitchFamily="18" charset="0"/>
                                    </a:rPr>
                                    <m:t>𝝉</m:t>
                                  </m:r>
                                </m:e>
                                <m:sub>
                                  <m:r>
                                    <a:rPr lang="en-US" sz="1500">
                                      <a:effectLst/>
                                      <a:latin typeface="Cambria Math" panose="02040503050406030204" pitchFamily="18" charset="0"/>
                                    </a:rPr>
                                    <m:t>𝒔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500">
                              <a:effectLst/>
                            </a:rPr>
                            <a:t>, MPa</a:t>
                          </a:r>
                          <a:endParaRPr lang="en-US" sz="1500">
                            <a:effectLst/>
                            <a:latin typeface="+mj-lt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GB" sz="1500" dirty="0">
                              <a:effectLst/>
                              <a:latin typeface="+mj-lt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148</a:t>
                          </a:r>
                          <a:endParaRPr lang="en-US" sz="1500" dirty="0">
                            <a:effectLst/>
                            <a:latin typeface="+mj-lt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GB" sz="1500" dirty="0">
                              <a:effectLst/>
                            </a:rPr>
                            <a:t>837</a:t>
                          </a:r>
                          <a:endParaRPr lang="en-US" sz="1500" dirty="0">
                            <a:effectLst/>
                            <a:latin typeface="+mj-lt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947569441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1500" b="0" i="1" smtClean="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Arial" panose="020B0604020202020204" pitchFamily="34" charset="0"/>
                                  </a:rPr>
                                  <m:t>𝑎</m:t>
                                </m:r>
                              </m:oMath>
                            </m:oMathPara>
                          </a14:m>
                          <a:endParaRPr lang="en-US" sz="1500" dirty="0">
                            <a:effectLst/>
                            <a:latin typeface="+mj-lt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GB" sz="1500" dirty="0">
                              <a:effectLst/>
                            </a:rPr>
                            <a:t>1</a:t>
                          </a:r>
                          <a:endParaRPr lang="en-US" sz="1500" dirty="0">
                            <a:effectLst/>
                            <a:latin typeface="+mj-lt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GB" sz="1500">
                              <a:effectLst/>
                            </a:rPr>
                            <a:t>5</a:t>
                          </a:r>
                          <a:endParaRPr lang="en-US" sz="1500">
                            <a:effectLst/>
                            <a:latin typeface="+mj-lt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117638930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5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500">
                                      <a:effectLst/>
                                      <a:latin typeface="Cambria Math" panose="02040503050406030204" pitchFamily="18" charset="0"/>
                                    </a:rPr>
                                    <m:t>𝒉</m:t>
                                  </m:r>
                                </m:e>
                                <m:sub>
                                  <m:r>
                                    <a:rPr lang="en-US" sz="1500">
                                      <a:effectLst/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500" dirty="0">
                              <a:effectLst/>
                            </a:rPr>
                            <a:t>, MPa</a:t>
                          </a:r>
                          <a:endParaRPr lang="en-US" sz="1500" dirty="0">
                            <a:effectLst/>
                            <a:latin typeface="+mj-lt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GB" sz="1500">
                              <a:effectLst/>
                            </a:rPr>
                            <a:t>180</a:t>
                          </a:r>
                          <a:endParaRPr lang="en-US" sz="1500">
                            <a:effectLst/>
                            <a:latin typeface="+mj-lt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GB" sz="1500" dirty="0">
                              <a:effectLst/>
                            </a:rPr>
                            <a:t>1518</a:t>
                          </a:r>
                          <a:endParaRPr lang="en-US" sz="1500" dirty="0">
                            <a:effectLst/>
                            <a:latin typeface="+mj-lt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12087603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926A9CCF-C76C-4A27-8908-F3AA6E84FC3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79700385"/>
                  </p:ext>
                </p:extLst>
              </p:nvPr>
            </p:nvGraphicFramePr>
            <p:xfrm>
              <a:off x="5611834" y="2385357"/>
              <a:ext cx="4293870" cy="1646684"/>
            </p:xfrm>
            <a:graphic>
              <a:graphicData uri="http://schemas.openxmlformats.org/drawingml/2006/table">
                <a:tbl>
                  <a:tblPr firstRow="1" firstCol="1" bandRow="1">
                    <a:tableStyleId>{2D5ABB26-0587-4C30-8999-92F81FD0307C}</a:tableStyleId>
                  </a:tblPr>
                  <a:tblGrid>
                    <a:gridCol w="1431290">
                      <a:extLst>
                        <a:ext uri="{9D8B030D-6E8A-4147-A177-3AD203B41FA5}">
                          <a16:colId xmlns:a16="http://schemas.microsoft.com/office/drawing/2014/main" val="3036552338"/>
                        </a:ext>
                      </a:extLst>
                    </a:gridCol>
                    <a:gridCol w="1431290">
                      <a:extLst>
                        <a:ext uri="{9D8B030D-6E8A-4147-A177-3AD203B41FA5}">
                          <a16:colId xmlns:a16="http://schemas.microsoft.com/office/drawing/2014/main" val="4243412919"/>
                        </a:ext>
                      </a:extLst>
                    </a:gridCol>
                    <a:gridCol w="1431290">
                      <a:extLst>
                        <a:ext uri="{9D8B030D-6E8A-4147-A177-3AD203B41FA5}">
                          <a16:colId xmlns:a16="http://schemas.microsoft.com/office/drawing/2014/main" val="3130660851"/>
                        </a:ext>
                      </a:extLst>
                    </a:gridCol>
                  </a:tblGrid>
                  <a:tr h="300546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 dirty="0">
                              <a:effectLst/>
                            </a:rPr>
                            <a:t>Parameter</a:t>
                          </a:r>
                          <a:endParaRPr lang="en-US" sz="1500" dirty="0">
                            <a:effectLst/>
                            <a:latin typeface="+mj-lt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 dirty="0">
                              <a:effectLst/>
                            </a:rPr>
                            <a:t>Min.</a:t>
                          </a:r>
                          <a:endParaRPr lang="en-US" sz="1500" dirty="0">
                            <a:effectLst/>
                            <a:latin typeface="+mj-lt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500" dirty="0">
                              <a:effectLst/>
                            </a:rPr>
                            <a:t>Max.</a:t>
                          </a:r>
                          <a:endParaRPr lang="en-US" sz="1500" dirty="0">
                            <a:effectLst/>
                            <a:latin typeface="+mj-lt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68641813"/>
                      </a:ext>
                    </a:extLst>
                  </a:tr>
                  <a:tr h="30054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26" t="-100000" r="-201277" b="-38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GB" sz="1500">
                              <a:effectLst/>
                            </a:rPr>
                            <a:t>43</a:t>
                          </a:r>
                          <a:endParaRPr lang="en-US" sz="1500">
                            <a:effectLst/>
                            <a:latin typeface="+mj-lt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GB" sz="1500">
                              <a:effectLst/>
                            </a:rPr>
                            <a:t>354</a:t>
                          </a:r>
                          <a:endParaRPr lang="en-US" sz="1500">
                            <a:effectLst/>
                            <a:latin typeface="+mj-lt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682563759"/>
                      </a:ext>
                    </a:extLst>
                  </a:tr>
                  <a:tr h="30054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26" t="-204082" r="-201277" b="-2877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GB" sz="1500" dirty="0">
                              <a:effectLst/>
                              <a:latin typeface="+mj-lt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a:t>148</a:t>
                          </a:r>
                          <a:endParaRPr lang="en-US" sz="1500" dirty="0">
                            <a:effectLst/>
                            <a:latin typeface="+mj-lt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GB" sz="1500" dirty="0">
                              <a:effectLst/>
                            </a:rPr>
                            <a:t>837</a:t>
                          </a:r>
                          <a:endParaRPr lang="en-US" sz="1500" dirty="0">
                            <a:effectLst/>
                            <a:latin typeface="+mj-lt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947569441"/>
                      </a:ext>
                    </a:extLst>
                  </a:tr>
                  <a:tr h="4445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26" t="-201351" r="-201277" b="-905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GB" sz="1500" dirty="0">
                              <a:effectLst/>
                            </a:rPr>
                            <a:t>1</a:t>
                          </a:r>
                          <a:endParaRPr lang="en-US" sz="1500" dirty="0">
                            <a:effectLst/>
                            <a:latin typeface="+mj-lt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GB" sz="1500">
                              <a:effectLst/>
                            </a:rPr>
                            <a:t>5</a:t>
                          </a:r>
                          <a:endParaRPr lang="en-US" sz="1500">
                            <a:effectLst/>
                            <a:latin typeface="+mj-lt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117638930"/>
                      </a:ext>
                    </a:extLst>
                  </a:tr>
                  <a:tr h="30054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26" t="-455102" r="-201277" b="-367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GB" sz="1500">
                              <a:effectLst/>
                            </a:rPr>
                            <a:t>180</a:t>
                          </a:r>
                          <a:endParaRPr lang="en-US" sz="1500">
                            <a:effectLst/>
                            <a:latin typeface="+mj-lt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GB" sz="1500" dirty="0">
                              <a:effectLst/>
                            </a:rPr>
                            <a:t>1518</a:t>
                          </a:r>
                          <a:endParaRPr lang="en-US" sz="1500" dirty="0">
                            <a:effectLst/>
                            <a:latin typeface="+mj-lt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12087603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9" name="Shape 424">
            <a:extLst>
              <a:ext uri="{FF2B5EF4-FFF2-40B4-BE49-F238E27FC236}">
                <a16:creationId xmlns:a16="http://schemas.microsoft.com/office/drawing/2014/main" id="{AC71D741-8556-466A-9A11-A5921700F5DD}"/>
              </a:ext>
            </a:extLst>
          </p:cNvPr>
          <p:cNvSpPr/>
          <p:nvPr/>
        </p:nvSpPr>
        <p:spPr>
          <a:xfrm>
            <a:off x="8810598" y="1122361"/>
            <a:ext cx="307363" cy="2937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25400">
            <a:solidFill/>
          </a:ln>
        </p:spPr>
        <p:txBody>
          <a:bodyPr lIns="37147" tIns="37147" rIns="37147" bIns="37147" anchor="ctr"/>
          <a:lstStyle/>
          <a:p>
            <a:pPr defTabSz="522368">
              <a:defRPr sz="30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1714"/>
          </a:p>
        </p:txBody>
      </p:sp>
      <p:sp>
        <p:nvSpPr>
          <p:cNvPr id="10" name="Shape 428">
            <a:extLst>
              <a:ext uri="{FF2B5EF4-FFF2-40B4-BE49-F238E27FC236}">
                <a16:creationId xmlns:a16="http://schemas.microsoft.com/office/drawing/2014/main" id="{23894CA3-A12E-4574-B094-C67A902D4C09}"/>
              </a:ext>
            </a:extLst>
          </p:cNvPr>
          <p:cNvSpPr/>
          <p:nvPr/>
        </p:nvSpPr>
        <p:spPr>
          <a:xfrm>
            <a:off x="9256940" y="1130001"/>
            <a:ext cx="307363" cy="2937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25400">
            <a:solidFill/>
          </a:ln>
        </p:spPr>
        <p:txBody>
          <a:bodyPr lIns="37147" tIns="37147" rIns="37147" bIns="37147" anchor="ctr"/>
          <a:lstStyle/>
          <a:p>
            <a:pPr defTabSz="522368">
              <a:defRPr sz="30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1714"/>
          </a:p>
        </p:txBody>
      </p:sp>
      <p:sp>
        <p:nvSpPr>
          <p:cNvPr id="11" name="Shape 432">
            <a:extLst>
              <a:ext uri="{FF2B5EF4-FFF2-40B4-BE49-F238E27FC236}">
                <a16:creationId xmlns:a16="http://schemas.microsoft.com/office/drawing/2014/main" id="{9A1F4B39-E05B-445D-A347-1BD1DF6C3F26}"/>
              </a:ext>
            </a:extLst>
          </p:cNvPr>
          <p:cNvSpPr/>
          <p:nvPr/>
        </p:nvSpPr>
        <p:spPr>
          <a:xfrm>
            <a:off x="7916318" y="1122360"/>
            <a:ext cx="307363" cy="2937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25400">
            <a:solidFill/>
          </a:ln>
        </p:spPr>
        <p:txBody>
          <a:bodyPr lIns="37147" tIns="37147" rIns="37147" bIns="37147" anchor="ctr"/>
          <a:lstStyle/>
          <a:p>
            <a:pPr defTabSz="522368">
              <a:defRPr sz="30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1714"/>
          </a:p>
        </p:txBody>
      </p:sp>
      <p:sp>
        <p:nvSpPr>
          <p:cNvPr id="12" name="Shape 433">
            <a:extLst>
              <a:ext uri="{FF2B5EF4-FFF2-40B4-BE49-F238E27FC236}">
                <a16:creationId xmlns:a16="http://schemas.microsoft.com/office/drawing/2014/main" id="{213F9DF7-A8AE-4B4D-80E0-1BCE6C785814}"/>
              </a:ext>
            </a:extLst>
          </p:cNvPr>
          <p:cNvSpPr/>
          <p:nvPr/>
        </p:nvSpPr>
        <p:spPr>
          <a:xfrm>
            <a:off x="8362661" y="1121158"/>
            <a:ext cx="307363" cy="2937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25400">
            <a:solidFill/>
          </a:ln>
        </p:spPr>
        <p:txBody>
          <a:bodyPr lIns="37147" tIns="37147" rIns="37147" bIns="37147" anchor="ctr"/>
          <a:lstStyle/>
          <a:p>
            <a:pPr defTabSz="522368">
              <a:defRPr sz="30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1714"/>
          </a:p>
        </p:txBody>
      </p:sp>
      <p:grpSp>
        <p:nvGrpSpPr>
          <p:cNvPr id="13" name="Group 436">
            <a:extLst>
              <a:ext uri="{FF2B5EF4-FFF2-40B4-BE49-F238E27FC236}">
                <a16:creationId xmlns:a16="http://schemas.microsoft.com/office/drawing/2014/main" id="{98C67F57-4806-41F8-834D-EDF04A561059}"/>
              </a:ext>
            </a:extLst>
          </p:cNvPr>
          <p:cNvGrpSpPr/>
          <p:nvPr/>
        </p:nvGrpSpPr>
        <p:grpSpPr>
          <a:xfrm>
            <a:off x="8362141" y="1122360"/>
            <a:ext cx="310503" cy="338810"/>
            <a:chOff x="-1" y="-1"/>
            <a:chExt cx="543512" cy="593061"/>
          </a:xfrm>
        </p:grpSpPr>
        <p:sp>
          <p:nvSpPr>
            <p:cNvPr id="14" name="Shape 434">
              <a:extLst>
                <a:ext uri="{FF2B5EF4-FFF2-40B4-BE49-F238E27FC236}">
                  <a16:creationId xmlns:a16="http://schemas.microsoft.com/office/drawing/2014/main" id="{2FB7B93E-0EFD-4F6B-BFC5-43095CC15AE1}"/>
                </a:ext>
              </a:extLst>
            </p:cNvPr>
            <p:cNvSpPr/>
            <p:nvPr/>
          </p:nvSpPr>
          <p:spPr>
            <a:xfrm>
              <a:off x="-1" y="-1"/>
              <a:ext cx="543512" cy="525274"/>
            </a:xfrm>
            <a:prstGeom prst="rect">
              <a:avLst/>
            </a:prstGeom>
            <a:blipFill rotWithShape="1">
              <a:blip r:embed="rId3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37147" tIns="37147" rIns="37147" bIns="37147" numCol="1" anchor="t">
              <a:noAutofit/>
            </a:bodyPr>
            <a:lstStyle/>
            <a:p>
              <a:pPr defTabSz="522368">
                <a:defRPr sz="3000">
                  <a:latin typeface="Arial"/>
                  <a:ea typeface="Arial"/>
                  <a:cs typeface="Arial"/>
                  <a:sym typeface="Arial"/>
                </a:defRPr>
              </a:pPr>
              <a:endParaRPr sz="1714"/>
            </a:p>
          </p:txBody>
        </p:sp>
        <p:sp>
          <p:nvSpPr>
            <p:cNvPr id="15" name="Shape 435">
              <a:extLst>
                <a:ext uri="{FF2B5EF4-FFF2-40B4-BE49-F238E27FC236}">
                  <a16:creationId xmlns:a16="http://schemas.microsoft.com/office/drawing/2014/main" id="{3877BAB7-6CE1-4E3B-BADB-1CC98C9CD547}"/>
                </a:ext>
              </a:extLst>
            </p:cNvPr>
            <p:cNvSpPr/>
            <p:nvPr/>
          </p:nvSpPr>
          <p:spPr>
            <a:xfrm>
              <a:off x="-1" y="-1"/>
              <a:ext cx="543512" cy="5930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7147" tIns="37147" rIns="37147" bIns="37147" numCol="1" anchor="t">
              <a:spAutoFit/>
            </a:bodyPr>
            <a:lstStyle>
              <a:lvl1pPr algn="l" defTabSz="914400">
                <a:defRPr sz="3000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 lvl="0">
                <a:defRPr sz="1800"/>
              </a:pPr>
              <a:r>
                <a:rPr sz="1714"/>
                <a:t> </a:t>
              </a:r>
            </a:p>
          </p:txBody>
        </p:sp>
      </p:grpSp>
      <p:sp>
        <p:nvSpPr>
          <p:cNvPr id="18" name="Shape 438">
            <a:extLst>
              <a:ext uri="{FF2B5EF4-FFF2-40B4-BE49-F238E27FC236}">
                <a16:creationId xmlns:a16="http://schemas.microsoft.com/office/drawing/2014/main" id="{54780314-3C90-4614-9B72-668150B6451F}"/>
              </a:ext>
            </a:extLst>
          </p:cNvPr>
          <p:cNvSpPr/>
          <p:nvPr/>
        </p:nvSpPr>
        <p:spPr>
          <a:xfrm>
            <a:off x="7853416" y="1088861"/>
            <a:ext cx="450854" cy="33881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7147" tIns="37147" rIns="37147" bIns="37147" numCol="1" anchor="t">
            <a:spAutoFit/>
          </a:bodyPr>
          <a:lstStyle>
            <a:lvl1pPr algn="l" defTabSz="914400">
              <a:defRPr sz="3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>
              <a:defRPr sz="1800"/>
            </a:pPr>
            <a:r>
              <a:rPr sz="1714"/>
              <a:t> </a:t>
            </a:r>
          </a:p>
        </p:txBody>
      </p:sp>
      <p:sp>
        <p:nvSpPr>
          <p:cNvPr id="19" name="Shape 440">
            <a:extLst>
              <a:ext uri="{FF2B5EF4-FFF2-40B4-BE49-F238E27FC236}">
                <a16:creationId xmlns:a16="http://schemas.microsoft.com/office/drawing/2014/main" id="{733B2FF4-A6DE-473A-A0FC-3137BFFC219D}"/>
              </a:ext>
            </a:extLst>
          </p:cNvPr>
          <p:cNvSpPr/>
          <p:nvPr/>
        </p:nvSpPr>
        <p:spPr>
          <a:xfrm>
            <a:off x="6567785" y="1111016"/>
            <a:ext cx="307363" cy="2937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25400">
            <a:solidFill/>
          </a:ln>
        </p:spPr>
        <p:txBody>
          <a:bodyPr lIns="37147" tIns="37147" rIns="37147" bIns="37147" anchor="ctr"/>
          <a:lstStyle/>
          <a:p>
            <a:pPr defTabSz="522368">
              <a:defRPr sz="30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1714"/>
          </a:p>
        </p:txBody>
      </p:sp>
      <p:sp>
        <p:nvSpPr>
          <p:cNvPr id="20" name="Shape 441">
            <a:extLst>
              <a:ext uri="{FF2B5EF4-FFF2-40B4-BE49-F238E27FC236}">
                <a16:creationId xmlns:a16="http://schemas.microsoft.com/office/drawing/2014/main" id="{25AB8B8C-61C0-435B-856D-D0EB8BCAEE19}"/>
              </a:ext>
            </a:extLst>
          </p:cNvPr>
          <p:cNvSpPr/>
          <p:nvPr/>
        </p:nvSpPr>
        <p:spPr>
          <a:xfrm>
            <a:off x="7021007" y="1111016"/>
            <a:ext cx="307363" cy="2937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25400">
            <a:solidFill/>
          </a:ln>
        </p:spPr>
        <p:txBody>
          <a:bodyPr lIns="37147" tIns="37147" rIns="37147" bIns="37147" anchor="ctr"/>
          <a:lstStyle/>
          <a:p>
            <a:pPr defTabSz="522368">
              <a:defRPr sz="30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1714"/>
          </a:p>
        </p:txBody>
      </p:sp>
      <p:sp>
        <p:nvSpPr>
          <p:cNvPr id="21" name="Shape 442">
            <a:extLst>
              <a:ext uri="{FF2B5EF4-FFF2-40B4-BE49-F238E27FC236}">
                <a16:creationId xmlns:a16="http://schemas.microsoft.com/office/drawing/2014/main" id="{336AB71E-C891-40A2-AA40-B116EB79384B}"/>
              </a:ext>
            </a:extLst>
          </p:cNvPr>
          <p:cNvSpPr/>
          <p:nvPr/>
        </p:nvSpPr>
        <p:spPr>
          <a:xfrm>
            <a:off x="5675358" y="1111016"/>
            <a:ext cx="307363" cy="2937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25400">
            <a:solidFill/>
          </a:ln>
        </p:spPr>
        <p:txBody>
          <a:bodyPr lIns="37147" tIns="37147" rIns="37147" bIns="37147" anchor="ctr"/>
          <a:lstStyle/>
          <a:p>
            <a:pPr defTabSz="522368">
              <a:defRPr sz="3000">
                <a:ln w="15874">
                  <a:solidFill/>
                </a:ln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1714"/>
          </a:p>
        </p:txBody>
      </p:sp>
      <p:grpSp>
        <p:nvGrpSpPr>
          <p:cNvPr id="22" name="Group 445">
            <a:extLst>
              <a:ext uri="{FF2B5EF4-FFF2-40B4-BE49-F238E27FC236}">
                <a16:creationId xmlns:a16="http://schemas.microsoft.com/office/drawing/2014/main" id="{6B7ED1AC-151F-4E45-A5A0-FB892B697D24}"/>
              </a:ext>
            </a:extLst>
          </p:cNvPr>
          <p:cNvGrpSpPr/>
          <p:nvPr/>
        </p:nvGrpSpPr>
        <p:grpSpPr>
          <a:xfrm>
            <a:off x="5651402" y="1075726"/>
            <a:ext cx="382085" cy="338810"/>
            <a:chOff x="-1" y="-1"/>
            <a:chExt cx="668811" cy="593059"/>
          </a:xfrm>
        </p:grpSpPr>
        <p:sp>
          <p:nvSpPr>
            <p:cNvPr id="23" name="Shape 443">
              <a:extLst>
                <a:ext uri="{FF2B5EF4-FFF2-40B4-BE49-F238E27FC236}">
                  <a16:creationId xmlns:a16="http://schemas.microsoft.com/office/drawing/2014/main" id="{8864C683-8252-4B0C-8987-3AE6405C2C53}"/>
                </a:ext>
              </a:extLst>
            </p:cNvPr>
            <p:cNvSpPr/>
            <p:nvPr/>
          </p:nvSpPr>
          <p:spPr>
            <a:xfrm>
              <a:off x="-1" y="-1"/>
              <a:ext cx="668811" cy="525274"/>
            </a:xfrm>
            <a:prstGeom prst="rect">
              <a:avLst/>
            </a:prstGeom>
            <a:blipFill rotWithShape="1">
              <a:blip r:embed="rId4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37147" tIns="37147" rIns="37147" bIns="37147" numCol="1" anchor="t">
              <a:noAutofit/>
            </a:bodyPr>
            <a:lstStyle/>
            <a:p>
              <a:pPr defTabSz="522368">
                <a:defRPr sz="3000">
                  <a:latin typeface="Arial"/>
                  <a:ea typeface="Arial"/>
                  <a:cs typeface="Arial"/>
                  <a:sym typeface="Arial"/>
                </a:defRPr>
              </a:pPr>
              <a:endParaRPr sz="1714"/>
            </a:p>
          </p:txBody>
        </p:sp>
        <p:sp>
          <p:nvSpPr>
            <p:cNvPr id="24" name="Shape 444">
              <a:extLst>
                <a:ext uri="{FF2B5EF4-FFF2-40B4-BE49-F238E27FC236}">
                  <a16:creationId xmlns:a16="http://schemas.microsoft.com/office/drawing/2014/main" id="{4D664D35-56A0-4E35-A338-7FF03256D5C2}"/>
                </a:ext>
              </a:extLst>
            </p:cNvPr>
            <p:cNvSpPr/>
            <p:nvPr/>
          </p:nvSpPr>
          <p:spPr>
            <a:xfrm>
              <a:off x="-1" y="-1"/>
              <a:ext cx="668811" cy="5930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7147" tIns="37147" rIns="37147" bIns="37147" numCol="1" anchor="t">
              <a:spAutoFit/>
            </a:bodyPr>
            <a:lstStyle>
              <a:lvl1pPr algn="l" defTabSz="914400">
                <a:defRPr sz="3000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 lvl="0">
                <a:defRPr sz="1800"/>
              </a:pPr>
              <a:r>
                <a:rPr sz="1714"/>
                <a:t> </a:t>
              </a:r>
            </a:p>
          </p:txBody>
        </p:sp>
      </p:grpSp>
      <p:grpSp>
        <p:nvGrpSpPr>
          <p:cNvPr id="25" name="Group 448">
            <a:extLst>
              <a:ext uri="{FF2B5EF4-FFF2-40B4-BE49-F238E27FC236}">
                <a16:creationId xmlns:a16="http://schemas.microsoft.com/office/drawing/2014/main" id="{E94058C6-5775-4EF1-A180-ADFC8B0001FE}"/>
              </a:ext>
            </a:extLst>
          </p:cNvPr>
          <p:cNvGrpSpPr/>
          <p:nvPr/>
        </p:nvGrpSpPr>
        <p:grpSpPr>
          <a:xfrm>
            <a:off x="6127603" y="1096410"/>
            <a:ext cx="310920" cy="338810"/>
            <a:chOff x="-1" y="-1"/>
            <a:chExt cx="544242" cy="593061"/>
          </a:xfrm>
        </p:grpSpPr>
        <p:sp>
          <p:nvSpPr>
            <p:cNvPr id="26" name="Shape 446">
              <a:extLst>
                <a:ext uri="{FF2B5EF4-FFF2-40B4-BE49-F238E27FC236}">
                  <a16:creationId xmlns:a16="http://schemas.microsoft.com/office/drawing/2014/main" id="{BEB23AD9-D585-4B7D-9821-65407C3611E2}"/>
                </a:ext>
              </a:extLst>
            </p:cNvPr>
            <p:cNvSpPr/>
            <p:nvPr/>
          </p:nvSpPr>
          <p:spPr>
            <a:xfrm>
              <a:off x="-1" y="-1"/>
              <a:ext cx="544242" cy="525274"/>
            </a:xfrm>
            <a:prstGeom prst="rect">
              <a:avLst/>
            </a:prstGeom>
            <a:blipFill rotWithShape="1">
              <a:blip r:embed="rId5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37147" tIns="37147" rIns="37147" bIns="37147" numCol="1" anchor="t">
              <a:noAutofit/>
            </a:bodyPr>
            <a:lstStyle/>
            <a:p>
              <a:pPr defTabSz="522368">
                <a:defRPr sz="3000">
                  <a:latin typeface="Arial"/>
                  <a:ea typeface="Arial"/>
                  <a:cs typeface="Arial"/>
                  <a:sym typeface="Arial"/>
                </a:defRPr>
              </a:pPr>
              <a:endParaRPr sz="1714"/>
            </a:p>
          </p:txBody>
        </p:sp>
        <p:sp>
          <p:nvSpPr>
            <p:cNvPr id="27" name="Shape 447">
              <a:extLst>
                <a:ext uri="{FF2B5EF4-FFF2-40B4-BE49-F238E27FC236}">
                  <a16:creationId xmlns:a16="http://schemas.microsoft.com/office/drawing/2014/main" id="{8202C0E2-27C9-49A0-B95D-9B04D371CF87}"/>
                </a:ext>
              </a:extLst>
            </p:cNvPr>
            <p:cNvSpPr/>
            <p:nvPr/>
          </p:nvSpPr>
          <p:spPr>
            <a:xfrm>
              <a:off x="-1" y="-1"/>
              <a:ext cx="544242" cy="5930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7147" tIns="37147" rIns="37147" bIns="37147" numCol="1" anchor="t">
              <a:spAutoFit/>
            </a:bodyPr>
            <a:lstStyle>
              <a:lvl1pPr algn="l" defTabSz="914400">
                <a:defRPr sz="3000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 lvl="0">
                <a:defRPr sz="1800"/>
              </a:pPr>
              <a:r>
                <a:rPr sz="1714"/>
                <a:t> </a:t>
              </a:r>
            </a:p>
          </p:txBody>
        </p:sp>
      </p:grpSp>
      <p:grpSp>
        <p:nvGrpSpPr>
          <p:cNvPr id="28" name="Group 451">
            <a:extLst>
              <a:ext uri="{FF2B5EF4-FFF2-40B4-BE49-F238E27FC236}">
                <a16:creationId xmlns:a16="http://schemas.microsoft.com/office/drawing/2014/main" id="{F9757C50-F5E4-41AB-8E0E-CE23E855E3FB}"/>
              </a:ext>
            </a:extLst>
          </p:cNvPr>
          <p:cNvGrpSpPr/>
          <p:nvPr/>
        </p:nvGrpSpPr>
        <p:grpSpPr>
          <a:xfrm>
            <a:off x="7006298" y="1075726"/>
            <a:ext cx="365101" cy="338810"/>
            <a:chOff x="0" y="-1"/>
            <a:chExt cx="639082" cy="593059"/>
          </a:xfrm>
        </p:grpSpPr>
        <p:sp>
          <p:nvSpPr>
            <p:cNvPr id="29" name="Shape 449">
              <a:extLst>
                <a:ext uri="{FF2B5EF4-FFF2-40B4-BE49-F238E27FC236}">
                  <a16:creationId xmlns:a16="http://schemas.microsoft.com/office/drawing/2014/main" id="{9AC73D2C-860A-4816-B0BE-A7082D92FEF6}"/>
                </a:ext>
              </a:extLst>
            </p:cNvPr>
            <p:cNvSpPr/>
            <p:nvPr/>
          </p:nvSpPr>
          <p:spPr>
            <a:xfrm>
              <a:off x="0" y="-1"/>
              <a:ext cx="639082" cy="525274"/>
            </a:xfrm>
            <a:prstGeom prst="rect">
              <a:avLst/>
            </a:prstGeom>
            <a:blipFill rotWithShape="1">
              <a:blip r:embed="rId6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37147" tIns="37147" rIns="37147" bIns="37147" numCol="1" anchor="t">
              <a:noAutofit/>
            </a:bodyPr>
            <a:lstStyle/>
            <a:p>
              <a:pPr defTabSz="522368">
                <a:defRPr sz="3000">
                  <a:latin typeface="Arial"/>
                  <a:ea typeface="Arial"/>
                  <a:cs typeface="Arial"/>
                  <a:sym typeface="Arial"/>
                </a:defRPr>
              </a:pPr>
              <a:endParaRPr sz="1714"/>
            </a:p>
          </p:txBody>
        </p:sp>
        <p:sp>
          <p:nvSpPr>
            <p:cNvPr id="30" name="Shape 450">
              <a:extLst>
                <a:ext uri="{FF2B5EF4-FFF2-40B4-BE49-F238E27FC236}">
                  <a16:creationId xmlns:a16="http://schemas.microsoft.com/office/drawing/2014/main" id="{A697E68A-0399-414E-AA6A-6B8311B5734D}"/>
                </a:ext>
              </a:extLst>
            </p:cNvPr>
            <p:cNvSpPr/>
            <p:nvPr/>
          </p:nvSpPr>
          <p:spPr>
            <a:xfrm>
              <a:off x="0" y="-1"/>
              <a:ext cx="639082" cy="5930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7147" tIns="37147" rIns="37147" bIns="37147" numCol="1" anchor="t">
              <a:spAutoFit/>
            </a:bodyPr>
            <a:lstStyle>
              <a:lvl1pPr algn="l" defTabSz="914400">
                <a:defRPr sz="3000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 lvl="0">
                <a:defRPr sz="1800"/>
              </a:pPr>
              <a:r>
                <a:rPr sz="1714"/>
                <a:t> </a:t>
              </a:r>
            </a:p>
          </p:txBody>
        </p:sp>
      </p:grpSp>
      <p:grpSp>
        <p:nvGrpSpPr>
          <p:cNvPr id="31" name="Group 454">
            <a:extLst>
              <a:ext uri="{FF2B5EF4-FFF2-40B4-BE49-F238E27FC236}">
                <a16:creationId xmlns:a16="http://schemas.microsoft.com/office/drawing/2014/main" id="{3B5BC77F-636D-4D48-959F-D1FEE988FEE3}"/>
              </a:ext>
            </a:extLst>
          </p:cNvPr>
          <p:cNvGrpSpPr/>
          <p:nvPr/>
        </p:nvGrpSpPr>
        <p:grpSpPr>
          <a:xfrm>
            <a:off x="7475479" y="1087988"/>
            <a:ext cx="310920" cy="338810"/>
            <a:chOff x="-1" y="-1"/>
            <a:chExt cx="544242" cy="593059"/>
          </a:xfrm>
        </p:grpSpPr>
        <p:sp>
          <p:nvSpPr>
            <p:cNvPr id="32" name="Shape 452">
              <a:extLst>
                <a:ext uri="{FF2B5EF4-FFF2-40B4-BE49-F238E27FC236}">
                  <a16:creationId xmlns:a16="http://schemas.microsoft.com/office/drawing/2014/main" id="{2D79FD6E-EF4C-4D2B-BFB6-CB9C7D6C726F}"/>
                </a:ext>
              </a:extLst>
            </p:cNvPr>
            <p:cNvSpPr/>
            <p:nvPr/>
          </p:nvSpPr>
          <p:spPr>
            <a:xfrm>
              <a:off x="-1" y="-1"/>
              <a:ext cx="544242" cy="525274"/>
            </a:xfrm>
            <a:prstGeom prst="rect">
              <a:avLst/>
            </a:prstGeom>
            <a:blipFill rotWithShape="1">
              <a:blip r:embed="rId7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37147" tIns="37147" rIns="37147" bIns="37147" numCol="1" anchor="t">
              <a:noAutofit/>
            </a:bodyPr>
            <a:lstStyle/>
            <a:p>
              <a:pPr defTabSz="522368">
                <a:defRPr sz="3000">
                  <a:latin typeface="Arial"/>
                  <a:ea typeface="Arial"/>
                  <a:cs typeface="Arial"/>
                  <a:sym typeface="Arial"/>
                </a:defRPr>
              </a:pPr>
              <a:endParaRPr sz="1714"/>
            </a:p>
          </p:txBody>
        </p:sp>
        <p:sp>
          <p:nvSpPr>
            <p:cNvPr id="33" name="Shape 453">
              <a:extLst>
                <a:ext uri="{FF2B5EF4-FFF2-40B4-BE49-F238E27FC236}">
                  <a16:creationId xmlns:a16="http://schemas.microsoft.com/office/drawing/2014/main" id="{2995BC80-5E61-4917-9D7E-ED57D53753CB}"/>
                </a:ext>
              </a:extLst>
            </p:cNvPr>
            <p:cNvSpPr/>
            <p:nvPr/>
          </p:nvSpPr>
          <p:spPr>
            <a:xfrm>
              <a:off x="-1" y="-1"/>
              <a:ext cx="544242" cy="5930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7147" tIns="37147" rIns="37147" bIns="37147" numCol="1" anchor="t">
              <a:spAutoFit/>
            </a:bodyPr>
            <a:lstStyle>
              <a:lvl1pPr algn="l" defTabSz="914400">
                <a:defRPr sz="3000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 lvl="0">
                <a:defRPr sz="1800"/>
              </a:pPr>
              <a:r>
                <a:rPr sz="1714"/>
                <a:t> </a:t>
              </a:r>
            </a:p>
          </p:txBody>
        </p:sp>
      </p:grpSp>
      <p:grpSp>
        <p:nvGrpSpPr>
          <p:cNvPr id="34" name="Group 457">
            <a:extLst>
              <a:ext uri="{FF2B5EF4-FFF2-40B4-BE49-F238E27FC236}">
                <a16:creationId xmlns:a16="http://schemas.microsoft.com/office/drawing/2014/main" id="{E4D379F4-0C0D-4208-8921-CBF392BF4068}"/>
              </a:ext>
            </a:extLst>
          </p:cNvPr>
          <p:cNvGrpSpPr/>
          <p:nvPr/>
        </p:nvGrpSpPr>
        <p:grpSpPr>
          <a:xfrm>
            <a:off x="6532370" y="1100278"/>
            <a:ext cx="393547" cy="338810"/>
            <a:chOff x="-1" y="-1"/>
            <a:chExt cx="688873" cy="593061"/>
          </a:xfrm>
        </p:grpSpPr>
        <p:sp>
          <p:nvSpPr>
            <p:cNvPr id="35" name="Shape 455">
              <a:extLst>
                <a:ext uri="{FF2B5EF4-FFF2-40B4-BE49-F238E27FC236}">
                  <a16:creationId xmlns:a16="http://schemas.microsoft.com/office/drawing/2014/main" id="{0D33B214-4699-45D8-9BE5-AAAD6F836DAE}"/>
                </a:ext>
              </a:extLst>
            </p:cNvPr>
            <p:cNvSpPr/>
            <p:nvPr/>
          </p:nvSpPr>
          <p:spPr>
            <a:xfrm>
              <a:off x="-1" y="-1"/>
              <a:ext cx="688873" cy="525274"/>
            </a:xfrm>
            <a:prstGeom prst="rect">
              <a:avLst/>
            </a:prstGeom>
            <a:blipFill rotWithShape="1">
              <a:blip r:embed="rId8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37147" tIns="37147" rIns="37147" bIns="37147" numCol="1" anchor="t">
              <a:noAutofit/>
            </a:bodyPr>
            <a:lstStyle/>
            <a:p>
              <a:pPr defTabSz="522368">
                <a:defRPr sz="3000">
                  <a:latin typeface="Arial"/>
                  <a:ea typeface="Arial"/>
                  <a:cs typeface="Arial"/>
                  <a:sym typeface="Arial"/>
                </a:defRPr>
              </a:pPr>
              <a:endParaRPr sz="1714"/>
            </a:p>
          </p:txBody>
        </p:sp>
        <p:sp>
          <p:nvSpPr>
            <p:cNvPr id="36" name="Shape 456">
              <a:extLst>
                <a:ext uri="{FF2B5EF4-FFF2-40B4-BE49-F238E27FC236}">
                  <a16:creationId xmlns:a16="http://schemas.microsoft.com/office/drawing/2014/main" id="{1D276EB8-C356-4DA5-9626-16E11F7B5C07}"/>
                </a:ext>
              </a:extLst>
            </p:cNvPr>
            <p:cNvSpPr/>
            <p:nvPr/>
          </p:nvSpPr>
          <p:spPr>
            <a:xfrm>
              <a:off x="-1" y="-1"/>
              <a:ext cx="688873" cy="5930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7147" tIns="37147" rIns="37147" bIns="37147" numCol="1" anchor="t">
              <a:spAutoFit/>
            </a:bodyPr>
            <a:lstStyle>
              <a:lvl1pPr algn="l" defTabSz="914400">
                <a:defRPr sz="3000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 lvl="0">
                <a:defRPr sz="1800"/>
              </a:pPr>
              <a:r>
                <a:rPr sz="1714"/>
                <a:t> </a:t>
              </a:r>
            </a:p>
          </p:txBody>
        </p:sp>
      </p:grpSp>
      <p:sp>
        <p:nvSpPr>
          <p:cNvPr id="37" name="Shape 458">
            <a:extLst>
              <a:ext uri="{FF2B5EF4-FFF2-40B4-BE49-F238E27FC236}">
                <a16:creationId xmlns:a16="http://schemas.microsoft.com/office/drawing/2014/main" id="{55ED75B6-5212-4662-97A3-26CB0607A5F4}"/>
              </a:ext>
            </a:extLst>
          </p:cNvPr>
          <p:cNvSpPr/>
          <p:nvPr/>
        </p:nvSpPr>
        <p:spPr>
          <a:xfrm>
            <a:off x="7465105" y="1105257"/>
            <a:ext cx="307363" cy="2937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25400">
            <a:solidFill/>
          </a:ln>
        </p:spPr>
        <p:txBody>
          <a:bodyPr lIns="37147" tIns="37147" rIns="37147" bIns="37147" anchor="ctr"/>
          <a:lstStyle/>
          <a:p>
            <a:pPr defTabSz="522368">
              <a:defRPr sz="30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1714"/>
          </a:p>
        </p:txBody>
      </p:sp>
      <p:sp>
        <p:nvSpPr>
          <p:cNvPr id="38" name="Shape 459">
            <a:extLst>
              <a:ext uri="{FF2B5EF4-FFF2-40B4-BE49-F238E27FC236}">
                <a16:creationId xmlns:a16="http://schemas.microsoft.com/office/drawing/2014/main" id="{BE5F41D3-7928-4C65-8A26-B39E0ADFE6E7}"/>
              </a:ext>
            </a:extLst>
          </p:cNvPr>
          <p:cNvSpPr/>
          <p:nvPr/>
        </p:nvSpPr>
        <p:spPr>
          <a:xfrm>
            <a:off x="6127604" y="1102757"/>
            <a:ext cx="307363" cy="2937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25400">
            <a:solidFill/>
          </a:ln>
        </p:spPr>
        <p:txBody>
          <a:bodyPr lIns="37147" tIns="37147" rIns="37147" bIns="37147" anchor="ctr"/>
          <a:lstStyle/>
          <a:p>
            <a:pPr defTabSz="522368">
              <a:defRPr sz="30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1714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feld 33">
                <a:extLst>
                  <a:ext uri="{FF2B5EF4-FFF2-40B4-BE49-F238E27FC236}">
                    <a16:creationId xmlns:a16="http://schemas.microsoft.com/office/drawing/2014/main" id="{2CCBFDAF-C247-41C9-9AEE-9FE0C0D4FDC9}"/>
                  </a:ext>
                </a:extLst>
              </p:cNvPr>
              <p:cNvSpPr txBox="1"/>
              <p:nvPr/>
            </p:nvSpPr>
            <p:spPr>
              <a:xfrm>
                <a:off x="755606" y="1392179"/>
                <a:ext cx="3770024" cy="64838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i="1">
                              <a:solidFill>
                                <a:srgbClr val="00549F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acc>
                            <m:accPr>
                              <m:chr m:val="̇"/>
                              <m:ctrlPr>
                                <a:rPr lang="de-DE" i="1">
                                  <a:solidFill>
                                    <a:srgbClr val="00549F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accPr>
                            <m:e>
                              <m:r>
                                <a:rPr lang="de-DE" i="1">
                                  <a:solidFill>
                                    <a:srgbClr val="00549F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𝛾</m:t>
                              </m:r>
                            </m:e>
                          </m:acc>
                        </m:e>
                        <m:sup>
                          <m:r>
                            <a:rPr lang="de-DE" i="1">
                              <a:solidFill>
                                <a:srgbClr val="00549F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𝛼</m:t>
                          </m:r>
                        </m:sup>
                      </m:sSup>
                      <m:r>
                        <a:rPr lang="de-DE" i="1">
                          <a:solidFill>
                            <a:srgbClr val="00549F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de-DE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de-DE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accPr>
                            <m:e>
                              <m:r>
                                <a:rPr lang="de-DE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𝛾</m:t>
                              </m:r>
                            </m:e>
                          </m:acc>
                        </m:e>
                        <m:sub>
                          <m:r>
                            <a:rPr lang="de-DE" i="1">
                              <a:solidFill>
                                <a:srgbClr val="FF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0</m:t>
                          </m:r>
                        </m:sub>
                      </m:sSub>
                      <m:sSup>
                        <m:sSupPr>
                          <m:ctrlPr>
                            <a:rPr lang="de-DE" i="1">
                              <a:solidFill>
                                <a:srgbClr val="00549F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de-DE" i="1">
                                  <a:solidFill>
                                    <a:srgbClr val="00549F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de-DE" i="1">
                                      <a:solidFill>
                                        <a:srgbClr val="00549F"/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de-DE" i="1">
                                          <a:solidFill>
                                            <a:srgbClr val="00549F"/>
                                          </a:solidFill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i="1">
                                          <a:solidFill>
                                            <a:srgbClr val="00549F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𝜏</m:t>
                                      </m:r>
                                    </m:e>
                                    <m:sup>
                                      <m:r>
                                        <a:rPr lang="de-DE" i="1">
                                          <a:solidFill>
                                            <a:srgbClr val="00549F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𝛼</m:t>
                                      </m:r>
                                    </m:sup>
                                  </m:sSup>
                                  <m:r>
                                    <a:rPr lang="de-DE" i="1">
                                      <a:solidFill>
                                        <a:srgbClr val="00549F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de-DE" i="1">
                                          <a:solidFill>
                                            <a:srgbClr val="00549F"/>
                                          </a:solidFill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i="1">
                                          <a:solidFill>
                                            <a:srgbClr val="00549F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𝜒</m:t>
                                      </m:r>
                                    </m:e>
                                    <m:sup>
                                      <m:r>
                                        <a:rPr lang="de-DE" i="1">
                                          <a:solidFill>
                                            <a:srgbClr val="00549F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𝛼</m:t>
                                      </m:r>
                                    </m:sup>
                                  </m:sSup>
                                </m:num>
                                <m:den>
                                  <m:sSubSup>
                                    <m:sSubSupPr>
                                      <m:ctrlPr>
                                        <a:rPr lang="de-DE" i="1">
                                          <a:solidFill>
                                            <a:srgbClr val="00549F"/>
                                          </a:solidFill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de-DE" i="1">
                                          <a:solidFill>
                                            <a:srgbClr val="00549F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𝜏</m:t>
                                      </m:r>
                                    </m:e>
                                    <m:sub>
                                      <m:r>
                                        <a:rPr lang="de-DE" i="1">
                                          <a:solidFill>
                                            <a:srgbClr val="00549F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𝑐</m:t>
                                      </m:r>
                                    </m:sub>
                                    <m:sup>
                                      <m:r>
                                        <a:rPr lang="de-DE" i="1">
                                          <a:solidFill>
                                            <a:srgbClr val="00549F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𝛼</m:t>
                                      </m:r>
                                    </m:sup>
                                  </m:sSubSup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de-DE" i="1">
                              <a:solidFill>
                                <a:srgbClr val="FF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𝑎</m:t>
                          </m:r>
                        </m:sup>
                      </m:sSup>
                      <m:r>
                        <a:rPr lang="de-DE" i="1">
                          <a:solidFill>
                            <a:srgbClr val="00549F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𝑠𝑔𝑛</m:t>
                      </m:r>
                      <m:d>
                        <m:dPr>
                          <m:ctrlPr>
                            <a:rPr lang="de-DE" i="1">
                              <a:solidFill>
                                <a:srgbClr val="00549F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e-DE" i="1">
                                  <a:solidFill>
                                    <a:srgbClr val="00549F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de-DE" i="1">
                                  <a:solidFill>
                                    <a:srgbClr val="00549F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𝜏</m:t>
                              </m:r>
                            </m:e>
                            <m:sup>
                              <m:r>
                                <a:rPr lang="de-DE" i="1">
                                  <a:solidFill>
                                    <a:srgbClr val="00549F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𝛼</m:t>
                              </m:r>
                            </m:sup>
                          </m:sSup>
                          <m:r>
                            <a:rPr lang="de-DE" i="1">
                              <a:solidFill>
                                <a:srgbClr val="00549F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de-DE" i="1">
                                  <a:solidFill>
                                    <a:srgbClr val="00549F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de-DE" i="1">
                                  <a:solidFill>
                                    <a:srgbClr val="00549F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𝜒</m:t>
                              </m:r>
                            </m:e>
                            <m:sup>
                              <m:r>
                                <a:rPr lang="de-DE" i="1">
                                  <a:solidFill>
                                    <a:srgbClr val="00549F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𝛼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de-DE" dirty="0">
                  <a:solidFill>
                    <a:srgbClr val="00549F"/>
                  </a:solidFill>
                </a:endParaRPr>
              </a:p>
            </p:txBody>
          </p:sp>
        </mc:Choice>
        <mc:Fallback xmlns="">
          <p:sp>
            <p:nvSpPr>
              <p:cNvPr id="39" name="Textfeld 33">
                <a:extLst>
                  <a:ext uri="{FF2B5EF4-FFF2-40B4-BE49-F238E27FC236}">
                    <a16:creationId xmlns:a16="http://schemas.microsoft.com/office/drawing/2014/main" id="{2CCBFDAF-C247-41C9-9AEE-9FE0C0D4FD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606" y="1392179"/>
                <a:ext cx="3770024" cy="64838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Shape 385">
            <a:extLst>
              <a:ext uri="{FF2B5EF4-FFF2-40B4-BE49-F238E27FC236}">
                <a16:creationId xmlns:a16="http://schemas.microsoft.com/office/drawing/2014/main" id="{9EFC81E0-0B07-4804-932B-A986FA264840}"/>
              </a:ext>
            </a:extLst>
          </p:cNvPr>
          <p:cNvSpPr/>
          <p:nvPr/>
        </p:nvSpPr>
        <p:spPr>
          <a:xfrm>
            <a:off x="773273" y="1159894"/>
            <a:ext cx="4049502" cy="225126"/>
          </a:xfrm>
          <a:prstGeom prst="rect">
            <a:avLst/>
          </a:prstGeom>
          <a:solidFill>
            <a:srgbClr val="00549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8500" tIns="0" rIns="0" bIns="0" anchor="ctr">
            <a:spAutoFit/>
          </a:bodyPr>
          <a:lstStyle>
            <a:lvl1pPr>
              <a:spcBef>
                <a:spcPts val="2600"/>
              </a:spcBef>
              <a:defRPr sz="26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lang="de-DE" sz="1463" dirty="0">
                <a:solidFill>
                  <a:schemeClr val="bg1"/>
                </a:solidFill>
              </a:rPr>
              <a:t>Slip rate</a:t>
            </a:r>
            <a:endParaRPr sz="1463" dirty="0">
              <a:solidFill>
                <a:schemeClr val="bg1"/>
              </a:solidFill>
            </a:endParaRPr>
          </a:p>
        </p:txBody>
      </p:sp>
      <p:sp>
        <p:nvSpPr>
          <p:cNvPr id="41" name="Shape 385">
            <a:extLst>
              <a:ext uri="{FF2B5EF4-FFF2-40B4-BE49-F238E27FC236}">
                <a16:creationId xmlns:a16="http://schemas.microsoft.com/office/drawing/2014/main" id="{1D5E0258-1641-4EC1-9734-0BC5CEE8C5FD}"/>
              </a:ext>
            </a:extLst>
          </p:cNvPr>
          <p:cNvSpPr/>
          <p:nvPr/>
        </p:nvSpPr>
        <p:spPr>
          <a:xfrm>
            <a:off x="770461" y="4550679"/>
            <a:ext cx="4049502" cy="225126"/>
          </a:xfrm>
          <a:prstGeom prst="rect">
            <a:avLst/>
          </a:prstGeom>
          <a:solidFill>
            <a:srgbClr val="00549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8500" tIns="0" rIns="0" bIns="0" anchor="ctr">
            <a:spAutoFit/>
          </a:bodyPr>
          <a:lstStyle>
            <a:lvl1pPr>
              <a:spcBef>
                <a:spcPts val="2600"/>
              </a:spcBef>
              <a:defRPr sz="26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lang="en-US" sz="1463" dirty="0">
                <a:solidFill>
                  <a:schemeClr val="bg1"/>
                </a:solidFill>
              </a:rPr>
              <a:t>Initial critical resolved shear stress</a:t>
            </a:r>
          </a:p>
        </p:txBody>
      </p:sp>
      <p:sp>
        <p:nvSpPr>
          <p:cNvPr id="42" name="Shape 385">
            <a:extLst>
              <a:ext uri="{FF2B5EF4-FFF2-40B4-BE49-F238E27FC236}">
                <a16:creationId xmlns:a16="http://schemas.microsoft.com/office/drawing/2014/main" id="{A9F3F9CB-079C-4695-B171-57A00F2AF11E}"/>
              </a:ext>
            </a:extLst>
          </p:cNvPr>
          <p:cNvSpPr/>
          <p:nvPr/>
        </p:nvSpPr>
        <p:spPr>
          <a:xfrm>
            <a:off x="773273" y="2049170"/>
            <a:ext cx="4049502" cy="225126"/>
          </a:xfrm>
          <a:prstGeom prst="rect">
            <a:avLst/>
          </a:prstGeom>
          <a:solidFill>
            <a:srgbClr val="00549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8500" tIns="0" rIns="0" bIns="0" anchor="ctr">
            <a:spAutoFit/>
          </a:bodyPr>
          <a:lstStyle>
            <a:lvl1pPr>
              <a:spcBef>
                <a:spcPts val="2600"/>
              </a:spcBef>
              <a:defRPr sz="26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lang="en-US" sz="1463" dirty="0">
                <a:solidFill>
                  <a:schemeClr val="bg1"/>
                </a:solidFill>
              </a:rPr>
              <a:t>Back stress evolution law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feld 37">
                <a:extLst>
                  <a:ext uri="{FF2B5EF4-FFF2-40B4-BE49-F238E27FC236}">
                    <a16:creationId xmlns:a16="http://schemas.microsoft.com/office/drawing/2014/main" id="{21062D26-A70D-4EF9-977A-8F8266F307AA}"/>
                  </a:ext>
                </a:extLst>
              </p:cNvPr>
              <p:cNvSpPr txBox="1"/>
              <p:nvPr/>
            </p:nvSpPr>
            <p:spPr>
              <a:xfrm>
                <a:off x="770462" y="2287810"/>
                <a:ext cx="2424687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i="1">
                              <a:solidFill>
                                <a:srgbClr val="00549F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acc>
                            <m:accPr>
                              <m:chr m:val="̇"/>
                              <m:ctrlPr>
                                <a:rPr lang="de-DE" i="1">
                                  <a:solidFill>
                                    <a:srgbClr val="00549F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accPr>
                            <m:e>
                              <m:r>
                                <a:rPr lang="de-DE" i="1">
                                  <a:solidFill>
                                    <a:srgbClr val="00549F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𝜒</m:t>
                              </m:r>
                            </m:e>
                          </m:acc>
                        </m:e>
                        <m:sup>
                          <m:r>
                            <a:rPr lang="de-DE" i="1">
                              <a:solidFill>
                                <a:srgbClr val="00549F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𝛼</m:t>
                          </m:r>
                        </m:sup>
                      </m:sSup>
                      <m:r>
                        <a:rPr lang="de-DE" i="1">
                          <a:solidFill>
                            <a:srgbClr val="00549F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de-DE" i="1">
                          <a:solidFill>
                            <a:srgbClr val="FF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𝐴</m:t>
                      </m:r>
                      <m:sSup>
                        <m:sSupPr>
                          <m:ctrlPr>
                            <a:rPr lang="de-DE" i="1">
                              <a:solidFill>
                                <a:srgbClr val="00549F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acc>
                            <m:accPr>
                              <m:chr m:val="̇"/>
                              <m:ctrlPr>
                                <a:rPr lang="de-DE" i="1">
                                  <a:solidFill>
                                    <a:srgbClr val="00549F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accPr>
                            <m:e>
                              <m:r>
                                <a:rPr lang="de-DE" i="1">
                                  <a:solidFill>
                                    <a:srgbClr val="00549F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𝛾</m:t>
                              </m:r>
                            </m:e>
                          </m:acc>
                        </m:e>
                        <m:sup>
                          <m:r>
                            <a:rPr lang="de-DE" i="1">
                              <a:solidFill>
                                <a:srgbClr val="00549F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𝛼</m:t>
                          </m:r>
                        </m:sup>
                      </m:sSup>
                      <m:r>
                        <a:rPr lang="de-DE" i="1">
                          <a:solidFill>
                            <a:srgbClr val="00549F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−</m:t>
                      </m:r>
                      <m:r>
                        <a:rPr lang="de-DE" i="1">
                          <a:solidFill>
                            <a:srgbClr val="FF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𝐵</m:t>
                      </m:r>
                      <m:d>
                        <m:dPr>
                          <m:begChr m:val="|"/>
                          <m:endChr m:val="|"/>
                          <m:ctrlPr>
                            <a:rPr lang="de-DE" i="1">
                              <a:solidFill>
                                <a:srgbClr val="00549F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e-DE" i="1">
                                  <a:solidFill>
                                    <a:srgbClr val="00549F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̇"/>
                                  <m:ctrlPr>
                                    <a:rPr lang="de-DE" i="1">
                                      <a:solidFill>
                                        <a:srgbClr val="00549F"/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de-DE" i="1">
                                      <a:solidFill>
                                        <a:srgbClr val="00549F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𝛾</m:t>
                                  </m:r>
                                </m:e>
                              </m:acc>
                            </m:e>
                            <m:sup>
                              <m:r>
                                <a:rPr lang="de-DE" i="1">
                                  <a:solidFill>
                                    <a:srgbClr val="00549F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𝛼</m:t>
                              </m:r>
                            </m:sup>
                          </m:sSup>
                        </m:e>
                      </m:d>
                      <m:sSup>
                        <m:sSupPr>
                          <m:ctrlPr>
                            <a:rPr lang="de-DE" i="1">
                              <a:solidFill>
                                <a:srgbClr val="00549F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de-DE" i="1">
                              <a:solidFill>
                                <a:srgbClr val="00549F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𝜒</m:t>
                          </m:r>
                        </m:e>
                        <m:sup>
                          <m:r>
                            <a:rPr lang="de-DE" i="1">
                              <a:solidFill>
                                <a:srgbClr val="00549F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𝛼</m:t>
                          </m:r>
                        </m:sup>
                      </m:sSup>
                    </m:oMath>
                  </m:oMathPara>
                </a14:m>
                <a:endParaRPr lang="de-DE" dirty="0">
                  <a:solidFill>
                    <a:srgbClr val="00549F"/>
                  </a:solidFill>
                </a:endParaRPr>
              </a:p>
            </p:txBody>
          </p:sp>
        </mc:Choice>
        <mc:Fallback xmlns="">
          <p:sp>
            <p:nvSpPr>
              <p:cNvPr id="43" name="Textfeld 37">
                <a:extLst>
                  <a:ext uri="{FF2B5EF4-FFF2-40B4-BE49-F238E27FC236}">
                    <a16:creationId xmlns:a16="http://schemas.microsoft.com/office/drawing/2014/main" id="{21062D26-A70D-4EF9-977A-8F8266F307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462" y="2287810"/>
                <a:ext cx="2424687" cy="276999"/>
              </a:xfrm>
              <a:prstGeom prst="rect">
                <a:avLst/>
              </a:prstGeom>
              <a:blipFill>
                <a:blip r:embed="rId10"/>
                <a:stretch>
                  <a:fillRect b="-2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Shape 385">
            <a:extLst>
              <a:ext uri="{FF2B5EF4-FFF2-40B4-BE49-F238E27FC236}">
                <a16:creationId xmlns:a16="http://schemas.microsoft.com/office/drawing/2014/main" id="{7078F148-6329-4273-86FA-67EDE48F2848}"/>
              </a:ext>
            </a:extLst>
          </p:cNvPr>
          <p:cNvSpPr/>
          <p:nvPr/>
        </p:nvSpPr>
        <p:spPr>
          <a:xfrm>
            <a:off x="755605" y="2760671"/>
            <a:ext cx="4049502" cy="225126"/>
          </a:xfrm>
          <a:prstGeom prst="rect">
            <a:avLst/>
          </a:prstGeom>
          <a:solidFill>
            <a:srgbClr val="00549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8500" tIns="0" rIns="0" bIns="0" anchor="ctr">
            <a:spAutoFit/>
          </a:bodyPr>
          <a:lstStyle>
            <a:lvl1pPr>
              <a:spcBef>
                <a:spcPts val="2600"/>
              </a:spcBef>
              <a:defRPr sz="26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lang="en-US" sz="1463" dirty="0">
                <a:solidFill>
                  <a:schemeClr val="bg1"/>
                </a:solidFill>
              </a:rPr>
              <a:t>Resolved shear stress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feld 39">
                <a:extLst>
                  <a:ext uri="{FF2B5EF4-FFF2-40B4-BE49-F238E27FC236}">
                    <a16:creationId xmlns:a16="http://schemas.microsoft.com/office/drawing/2014/main" id="{B4058D92-7D52-4C94-9206-928A9DBBEFF1}"/>
                  </a:ext>
                </a:extLst>
              </p:cNvPr>
              <p:cNvSpPr txBox="1"/>
              <p:nvPr/>
            </p:nvSpPr>
            <p:spPr>
              <a:xfrm>
                <a:off x="755607" y="2998223"/>
                <a:ext cx="206384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i="1">
                              <a:solidFill>
                                <a:srgbClr val="00549F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de-DE" i="1">
                              <a:solidFill>
                                <a:srgbClr val="00549F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𝜏</m:t>
                          </m:r>
                        </m:e>
                        <m:sup>
                          <m:r>
                            <a:rPr lang="de-DE" i="1">
                              <a:solidFill>
                                <a:srgbClr val="00549F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𝛼</m:t>
                          </m:r>
                        </m:sup>
                      </m:sSup>
                      <m:r>
                        <a:rPr lang="de-DE" i="1">
                          <a:solidFill>
                            <a:srgbClr val="00549F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de-DE" b="1" i="1">
                          <a:solidFill>
                            <a:srgbClr val="00549F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𝝈</m:t>
                      </m:r>
                      <m:d>
                        <m:dPr>
                          <m:begChr m:val="["/>
                          <m:endChr m:val="]"/>
                          <m:ctrlPr>
                            <a:rPr lang="de-DE" i="1">
                              <a:solidFill>
                                <a:srgbClr val="00549F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e-DE" i="1">
                                  <a:solidFill>
                                    <a:srgbClr val="00549F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de-DE" i="1">
                                  <a:solidFill>
                                    <a:srgbClr val="00549F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de-DE" i="1">
                                  <a:solidFill>
                                    <a:srgbClr val="00549F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𝛼</m:t>
                              </m:r>
                            </m:sup>
                          </m:sSup>
                          <m:r>
                            <a:rPr lang="de-DE" i="1">
                              <a:solidFill>
                                <a:srgbClr val="00549F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⊗</m:t>
                          </m:r>
                          <m:sSup>
                            <m:sSupPr>
                              <m:ctrlPr>
                                <a:rPr lang="de-DE" i="1">
                                  <a:solidFill>
                                    <a:srgbClr val="00549F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de-DE" i="1">
                                  <a:solidFill>
                                    <a:srgbClr val="00549F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de-DE" i="1">
                                  <a:solidFill>
                                    <a:srgbClr val="00549F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𝛼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de-DE" dirty="0">
                  <a:solidFill>
                    <a:srgbClr val="00549F"/>
                  </a:solidFill>
                </a:endParaRPr>
              </a:p>
            </p:txBody>
          </p:sp>
        </mc:Choice>
        <mc:Fallback xmlns="">
          <p:sp>
            <p:nvSpPr>
              <p:cNvPr id="45" name="Textfeld 39">
                <a:extLst>
                  <a:ext uri="{FF2B5EF4-FFF2-40B4-BE49-F238E27FC236}">
                    <a16:creationId xmlns:a16="http://schemas.microsoft.com/office/drawing/2014/main" id="{B4058D92-7D52-4C94-9206-928A9DBBEF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607" y="2998223"/>
                <a:ext cx="2063848" cy="276999"/>
              </a:xfrm>
              <a:prstGeom prst="rect">
                <a:avLst/>
              </a:prstGeom>
              <a:blipFill>
                <a:blip r:embed="rId11"/>
                <a:stretch>
                  <a:fillRect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Shape 385">
            <a:extLst>
              <a:ext uri="{FF2B5EF4-FFF2-40B4-BE49-F238E27FC236}">
                <a16:creationId xmlns:a16="http://schemas.microsoft.com/office/drawing/2014/main" id="{15C64DF2-1617-4449-85D1-FD0A12E55C69}"/>
              </a:ext>
            </a:extLst>
          </p:cNvPr>
          <p:cNvSpPr/>
          <p:nvPr/>
        </p:nvSpPr>
        <p:spPr>
          <a:xfrm>
            <a:off x="755606" y="3437461"/>
            <a:ext cx="4049502" cy="225126"/>
          </a:xfrm>
          <a:prstGeom prst="rect">
            <a:avLst/>
          </a:prstGeom>
          <a:solidFill>
            <a:srgbClr val="00549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8500" tIns="0" rIns="0" bIns="0" anchor="ctr">
            <a:spAutoFit/>
          </a:bodyPr>
          <a:lstStyle>
            <a:lvl1pPr>
              <a:spcBef>
                <a:spcPts val="2600"/>
              </a:spcBef>
              <a:defRPr sz="26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lang="en-US" sz="1463" dirty="0">
                <a:solidFill>
                  <a:schemeClr val="bg1"/>
                </a:solidFill>
              </a:rPr>
              <a:t>Critical resolved shear stress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feld 41">
                <a:extLst>
                  <a:ext uri="{FF2B5EF4-FFF2-40B4-BE49-F238E27FC236}">
                    <a16:creationId xmlns:a16="http://schemas.microsoft.com/office/drawing/2014/main" id="{5C7014AB-8B7C-49D4-A994-6C792B1071CF}"/>
                  </a:ext>
                </a:extLst>
              </p:cNvPr>
              <p:cNvSpPr txBox="1"/>
              <p:nvPr/>
            </p:nvSpPr>
            <p:spPr>
              <a:xfrm>
                <a:off x="755606" y="3664539"/>
                <a:ext cx="4056450" cy="88036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e-DE" i="1">
                              <a:solidFill>
                                <a:srgbClr val="00549F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SupPr>
                        <m:e>
                          <m:r>
                            <a:rPr lang="de-DE" i="1">
                              <a:solidFill>
                                <a:srgbClr val="00549F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𝜏</m:t>
                          </m:r>
                        </m:e>
                        <m:sub>
                          <m:r>
                            <a:rPr lang="de-DE" i="1">
                              <a:solidFill>
                                <a:srgbClr val="00549F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𝑐</m:t>
                          </m:r>
                        </m:sub>
                        <m:sup>
                          <m:r>
                            <a:rPr lang="de-DE" i="1">
                              <a:solidFill>
                                <a:srgbClr val="00549F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𝛼</m:t>
                          </m:r>
                        </m:sup>
                      </m:sSubSup>
                      <m:r>
                        <a:rPr lang="de-DE" i="1">
                          <a:solidFill>
                            <a:srgbClr val="00549F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de-DE" i="1">
                              <a:solidFill>
                                <a:srgbClr val="00549F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de-DE" i="1">
                              <a:solidFill>
                                <a:srgbClr val="00549F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𝜏</m:t>
                          </m:r>
                        </m:e>
                        <m:sub>
                          <m:r>
                            <a:rPr lang="de-DE" i="1">
                              <a:solidFill>
                                <a:srgbClr val="00549F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de-DE" i="1">
                          <a:solidFill>
                            <a:srgbClr val="00549F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sSup>
                        <m:sSupPr>
                          <m:ctrlPr>
                            <a:rPr lang="de-DE" i="1">
                              <a:solidFill>
                                <a:srgbClr val="00549F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de-DE" i="1">
                              <a:solidFill>
                                <a:srgbClr val="00549F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𝑞</m:t>
                          </m:r>
                        </m:e>
                        <m:sup>
                          <m:r>
                            <a:rPr lang="de-DE" i="1">
                              <a:solidFill>
                                <a:srgbClr val="00549F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𝛼𝛽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de-DE" i="1">
                              <a:solidFill>
                                <a:srgbClr val="00549F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de-DE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0</m:t>
                              </m:r>
                            </m:sub>
                          </m:sSub>
                          <m:sSup>
                            <m:sSupPr>
                              <m:ctrlPr>
                                <a:rPr lang="de-DE" i="1">
                                  <a:solidFill>
                                    <a:srgbClr val="00549F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de-DE" i="1">
                                      <a:solidFill>
                                        <a:srgbClr val="00549F"/>
                                      </a:solidFill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i="1">
                                      <a:solidFill>
                                        <a:srgbClr val="00549F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1−</m:t>
                                  </m:r>
                                  <m:f>
                                    <m:fPr>
                                      <m:ctrlPr>
                                        <a:rPr lang="de-DE" i="1">
                                          <a:solidFill>
                                            <a:srgbClr val="00549F"/>
                                          </a:solidFill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fPr>
                                    <m:num>
                                      <m:sSubSup>
                                        <m:sSubSupPr>
                                          <m:ctrlPr>
                                            <a:rPr lang="de-DE" i="1">
                                              <a:solidFill>
                                                <a:srgbClr val="00549F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de-DE" i="1">
                                              <a:solidFill>
                                                <a:srgbClr val="00549F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𝜏</m:t>
                                          </m:r>
                                        </m:e>
                                        <m:sub>
                                          <m:r>
                                            <a:rPr lang="de-DE" i="1">
                                              <a:solidFill>
                                                <a:srgbClr val="00549F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𝑐</m:t>
                                          </m:r>
                                        </m:sub>
                                        <m:sup>
                                          <m:r>
                                            <a:rPr lang="de-DE" i="1">
                                              <a:solidFill>
                                                <a:srgbClr val="00549F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𝛽</m:t>
                                          </m:r>
                                        </m:sup>
                                      </m:sSubSup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de-DE" i="1">
                                              <a:solidFill>
                                                <a:srgbClr val="00549F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𝜏</m:t>
                                          </m:r>
                                        </m:e>
                                        <m:sub>
                                          <m:r>
                                            <a:rPr lang="de-DE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de-DE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𝑏</m:t>
                              </m:r>
                            </m:sup>
                          </m:sSup>
                        </m:e>
                      </m:d>
                      <m:d>
                        <m:dPr>
                          <m:begChr m:val="|"/>
                          <m:endChr m:val="|"/>
                          <m:ctrlPr>
                            <a:rPr lang="de-DE" i="1">
                              <a:solidFill>
                                <a:srgbClr val="00549F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e-DE" i="1">
                                  <a:solidFill>
                                    <a:srgbClr val="00549F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l-GR" i="1">
                                  <a:solidFill>
                                    <a:srgbClr val="00549F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Δ</m:t>
                              </m:r>
                              <m:r>
                                <a:rPr lang="el-GR" i="1">
                                  <a:solidFill>
                                    <a:srgbClr val="00549F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de-DE" i="1">
                                  <a:solidFill>
                                    <a:srgbClr val="00549F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𝛽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de-DE" dirty="0">
                  <a:solidFill>
                    <a:srgbClr val="00549F"/>
                  </a:solidFill>
                </a:endParaRPr>
              </a:p>
            </p:txBody>
          </p:sp>
        </mc:Choice>
        <mc:Fallback xmlns="">
          <p:sp>
            <p:nvSpPr>
              <p:cNvPr id="47" name="Textfeld 41">
                <a:extLst>
                  <a:ext uri="{FF2B5EF4-FFF2-40B4-BE49-F238E27FC236}">
                    <a16:creationId xmlns:a16="http://schemas.microsoft.com/office/drawing/2014/main" id="{5C7014AB-8B7C-49D4-A994-6C792B1071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606" y="3664539"/>
                <a:ext cx="4056450" cy="880369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feld 42">
                <a:extLst>
                  <a:ext uri="{FF2B5EF4-FFF2-40B4-BE49-F238E27FC236}">
                    <a16:creationId xmlns:a16="http://schemas.microsoft.com/office/drawing/2014/main" id="{4DEF9A47-2F5B-43B9-A916-DD4231A44B0D}"/>
                  </a:ext>
                </a:extLst>
              </p:cNvPr>
              <p:cNvSpPr txBox="1"/>
              <p:nvPr/>
            </p:nvSpPr>
            <p:spPr>
              <a:xfrm>
                <a:off x="782848" y="4777856"/>
                <a:ext cx="1623415" cy="5777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i="1" smtClean="0">
                              <a:solidFill>
                                <a:srgbClr val="00549F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de-DE" i="1">
                              <a:solidFill>
                                <a:srgbClr val="00549F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𝜏</m:t>
                          </m:r>
                        </m:e>
                        <m:sup>
                          <m:r>
                            <a:rPr lang="de-DE" i="1">
                              <a:solidFill>
                                <a:srgbClr val="00549F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</m:sup>
                      </m:sSup>
                      <m:r>
                        <a:rPr lang="de-DE" i="1">
                          <a:solidFill>
                            <a:srgbClr val="00549F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de-DE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de-DE" i="1">
                              <a:solidFill>
                                <a:srgbClr val="FF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𝜏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0</m:t>
                          </m:r>
                        </m:sub>
                      </m:sSub>
                      <m:r>
                        <a:rPr lang="de-DE" i="1">
                          <a:solidFill>
                            <a:srgbClr val="00549F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f>
                        <m:fPr>
                          <m:ctrlPr>
                            <a:rPr lang="de-DE" i="1">
                              <a:solidFill>
                                <a:srgbClr val="00549F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de-DE" i="1">
                              <a:solidFill>
                                <a:srgbClr val="FF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𝑘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de-DE" i="1">
                                  <a:solidFill>
                                    <a:srgbClr val="00549F"/>
                                  </a:soli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de-DE" i="1">
                                  <a:solidFill>
                                    <a:srgbClr val="00549F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𝑑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de-DE" dirty="0">
                  <a:solidFill>
                    <a:srgbClr val="00549F"/>
                  </a:solidFill>
                </a:endParaRPr>
              </a:p>
            </p:txBody>
          </p:sp>
        </mc:Choice>
        <mc:Fallback xmlns="">
          <p:sp>
            <p:nvSpPr>
              <p:cNvPr id="48" name="Textfeld 42">
                <a:extLst>
                  <a:ext uri="{FF2B5EF4-FFF2-40B4-BE49-F238E27FC236}">
                    <a16:creationId xmlns:a16="http://schemas.microsoft.com/office/drawing/2014/main" id="{4DEF9A47-2F5B-43B9-A916-DD4231A44B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848" y="4777856"/>
                <a:ext cx="1623415" cy="57778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feld 49">
                <a:extLst>
                  <a:ext uri="{FF2B5EF4-FFF2-40B4-BE49-F238E27FC236}">
                    <a16:creationId xmlns:a16="http://schemas.microsoft.com/office/drawing/2014/main" id="{FB1B7732-B531-4C9A-A027-4781176F5B1A}"/>
                  </a:ext>
                </a:extLst>
              </p:cNvPr>
              <p:cNvSpPr txBox="1"/>
              <p:nvPr/>
            </p:nvSpPr>
            <p:spPr>
              <a:xfrm>
                <a:off x="8878056" y="1135643"/>
                <a:ext cx="21223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>
                          <a:solidFill>
                            <a:srgbClr val="FF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𝐴</m:t>
                      </m:r>
                    </m:oMath>
                  </m:oMathPara>
                </a14:m>
                <a:endParaRPr lang="de-DE" dirty="0">
                  <a:solidFill>
                    <a:srgbClr val="00549F"/>
                  </a:solidFill>
                </a:endParaRPr>
              </a:p>
            </p:txBody>
          </p:sp>
        </mc:Choice>
        <mc:Fallback xmlns="">
          <p:sp>
            <p:nvSpPr>
              <p:cNvPr id="50" name="Textfeld 49">
                <a:extLst>
                  <a:ext uri="{FF2B5EF4-FFF2-40B4-BE49-F238E27FC236}">
                    <a16:creationId xmlns:a16="http://schemas.microsoft.com/office/drawing/2014/main" id="{FB1B7732-B531-4C9A-A027-4781176F5B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78056" y="1135643"/>
                <a:ext cx="212238" cy="276999"/>
              </a:xfrm>
              <a:prstGeom prst="rect">
                <a:avLst/>
              </a:prstGeom>
              <a:blipFill>
                <a:blip r:embed="rId14"/>
                <a:stretch>
                  <a:fillRect l="-22857" r="-22857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feld 50">
                <a:extLst>
                  <a:ext uri="{FF2B5EF4-FFF2-40B4-BE49-F238E27FC236}">
                    <a16:creationId xmlns:a16="http://schemas.microsoft.com/office/drawing/2014/main" id="{AE4389B0-2D78-4682-9D31-88D7A7EF3317}"/>
                  </a:ext>
                </a:extLst>
              </p:cNvPr>
              <p:cNvSpPr txBox="1"/>
              <p:nvPr/>
            </p:nvSpPr>
            <p:spPr>
              <a:xfrm>
                <a:off x="9325813" y="1157235"/>
                <a:ext cx="22262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>
                          <a:solidFill>
                            <a:srgbClr val="FF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𝐵</m:t>
                      </m:r>
                    </m:oMath>
                  </m:oMathPara>
                </a14:m>
                <a:endParaRPr lang="de-DE" dirty="0">
                  <a:solidFill>
                    <a:srgbClr val="00549F"/>
                  </a:solidFill>
                </a:endParaRPr>
              </a:p>
            </p:txBody>
          </p:sp>
        </mc:Choice>
        <mc:Fallback xmlns="">
          <p:sp>
            <p:nvSpPr>
              <p:cNvPr id="51" name="Textfeld 50">
                <a:extLst>
                  <a:ext uri="{FF2B5EF4-FFF2-40B4-BE49-F238E27FC236}">
                    <a16:creationId xmlns:a16="http://schemas.microsoft.com/office/drawing/2014/main" id="{AE4389B0-2D78-4682-9D31-88D7A7EF33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5813" y="1157235"/>
                <a:ext cx="222625" cy="276999"/>
              </a:xfrm>
              <a:prstGeom prst="rect">
                <a:avLst/>
              </a:prstGeom>
              <a:blipFill>
                <a:blip r:embed="rId15"/>
                <a:stretch>
                  <a:fillRect l="-25000" r="-19444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9768D6E-5ABE-4133-86FF-FF04C3C261C4}"/>
                  </a:ext>
                </a:extLst>
              </p:cNvPr>
              <p:cNvSpPr txBox="1"/>
              <p:nvPr/>
            </p:nvSpPr>
            <p:spPr>
              <a:xfrm>
                <a:off x="7836083" y="1051502"/>
                <a:ext cx="43204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6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de-DE" sz="1600" i="1">
                              <a:solidFill>
                                <a:srgbClr val="FF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𝜏</m:t>
                          </m:r>
                        </m:e>
                        <m:sub>
                          <m:r>
                            <a:rPr lang="en-GB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9768D6E-5ABE-4133-86FF-FF04C3C261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6083" y="1051502"/>
                <a:ext cx="432041" cy="338554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624742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D1D0915-9739-454D-8AA3-5B3B27C966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82668"/>
          </a:xfrm>
        </p:spPr>
        <p:txBody>
          <a:bodyPr/>
          <a:lstStyle/>
          <a:p>
            <a:r>
              <a:rPr lang="en-GB" dirty="0"/>
              <a:t>Artificial Intelligence (AI) Model</a:t>
            </a:r>
            <a:endParaRPr lang="en-US" dirty="0"/>
          </a:p>
        </p:txBody>
      </p:sp>
      <p:pic>
        <p:nvPicPr>
          <p:cNvPr id="46" name="Picture 2">
            <a:extLst>
              <a:ext uri="{FF2B5EF4-FFF2-40B4-BE49-F238E27FC236}">
                <a16:creationId xmlns:a16="http://schemas.microsoft.com/office/drawing/2014/main" id="{063B0FC7-03AB-4BE6-BD31-80F8AAFF8F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5270" y="1117817"/>
            <a:ext cx="1917688" cy="77721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63CD88C6-0A30-4AEC-9105-19E697989423}"/>
              </a:ext>
            </a:extLst>
          </p:cNvPr>
          <p:cNvSpPr txBox="1"/>
          <p:nvPr/>
        </p:nvSpPr>
        <p:spPr>
          <a:xfrm>
            <a:off x="5845120" y="1178918"/>
            <a:ext cx="2960154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dirty="0"/>
              <a:t>Simulation Output</a:t>
            </a:r>
          </a:p>
          <a:p>
            <a:pPr algn="ctr"/>
            <a:r>
              <a:rPr lang="en-GB" dirty="0"/>
              <a:t>(Force-Displacement Data)</a:t>
            </a:r>
          </a:p>
        </p:txBody>
      </p: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EB972CDC-BB7D-48E8-A7A3-103ACD53279B}"/>
              </a:ext>
            </a:extLst>
          </p:cNvPr>
          <p:cNvCxnSpPr>
            <a:cxnSpLocks/>
            <a:stCxn id="103" idx="2"/>
            <a:endCxn id="55" idx="0"/>
          </p:cNvCxnSpPr>
          <p:nvPr/>
        </p:nvCxnSpPr>
        <p:spPr>
          <a:xfrm rot="16200000" flipH="1">
            <a:off x="2548068" y="1346690"/>
            <a:ext cx="1017971" cy="2007393"/>
          </a:xfrm>
          <a:prstGeom prst="bentConnector3">
            <a:avLst>
              <a:gd name="adj1" fmla="val 6913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6DB31C29-4443-40DC-A2E4-A5B15C91109F}"/>
              </a:ext>
            </a:extLst>
          </p:cNvPr>
          <p:cNvCxnSpPr>
            <a:cxnSpLocks/>
            <a:stCxn id="47" idx="2"/>
            <a:endCxn id="55" idx="0"/>
          </p:cNvCxnSpPr>
          <p:nvPr/>
        </p:nvCxnSpPr>
        <p:spPr>
          <a:xfrm rot="5400000">
            <a:off x="5175912" y="710088"/>
            <a:ext cx="1034124" cy="3264447"/>
          </a:xfrm>
          <a:prstGeom prst="bentConnector3">
            <a:avLst>
              <a:gd name="adj1" fmla="val 70059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AF2CEBB1-137F-4561-A3D2-989DE32E4047}"/>
              </a:ext>
            </a:extLst>
          </p:cNvPr>
          <p:cNvSpPr txBox="1"/>
          <p:nvPr/>
        </p:nvSpPr>
        <p:spPr>
          <a:xfrm>
            <a:off x="468764" y="2911759"/>
            <a:ext cx="2171804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dirty="0"/>
              <a:t>AI Simulation Input</a:t>
            </a:r>
          </a:p>
          <a:p>
            <a:pPr algn="ctr"/>
            <a:r>
              <a:rPr lang="en-GB" dirty="0"/>
              <a:t>(CP Parameters + Displacement)</a:t>
            </a:r>
          </a:p>
        </p:txBody>
      </p:sp>
      <p:cxnSp>
        <p:nvCxnSpPr>
          <p:cNvPr id="51" name="Connector: Elbow 48">
            <a:extLst>
              <a:ext uri="{FF2B5EF4-FFF2-40B4-BE49-F238E27FC236}">
                <a16:creationId xmlns:a16="http://schemas.microsoft.com/office/drawing/2014/main" id="{88761D2D-E99B-48CE-AF3E-6797D2C5528E}"/>
              </a:ext>
            </a:extLst>
          </p:cNvPr>
          <p:cNvCxnSpPr>
            <a:cxnSpLocks/>
            <a:stCxn id="50" idx="3"/>
            <a:endCxn id="55" idx="1"/>
          </p:cNvCxnSpPr>
          <p:nvPr/>
        </p:nvCxnSpPr>
        <p:spPr>
          <a:xfrm flipV="1">
            <a:off x="2640568" y="3372524"/>
            <a:ext cx="684622" cy="9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CB10461A-EFFF-4CBC-A041-3F877F0F28A7}"/>
              </a:ext>
            </a:extLst>
          </p:cNvPr>
          <p:cNvSpPr txBox="1"/>
          <p:nvPr/>
        </p:nvSpPr>
        <p:spPr>
          <a:xfrm>
            <a:off x="5318671" y="3055410"/>
            <a:ext cx="3448562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dirty="0"/>
              <a:t>AI Conducted Simulation Output</a:t>
            </a:r>
          </a:p>
          <a:p>
            <a:pPr algn="ctr"/>
            <a:r>
              <a:rPr lang="en-GB" dirty="0"/>
              <a:t>(Force Data)</a:t>
            </a:r>
          </a:p>
        </p:txBody>
      </p:sp>
      <p:cxnSp>
        <p:nvCxnSpPr>
          <p:cNvPr id="53" name="Connector: Elbow 53">
            <a:extLst>
              <a:ext uri="{FF2B5EF4-FFF2-40B4-BE49-F238E27FC236}">
                <a16:creationId xmlns:a16="http://schemas.microsoft.com/office/drawing/2014/main" id="{875385B6-D127-4B29-BFB4-F88315181BC4}"/>
              </a:ext>
            </a:extLst>
          </p:cNvPr>
          <p:cNvCxnSpPr>
            <a:cxnSpLocks/>
            <a:stCxn id="55" idx="3"/>
            <a:endCxn id="52" idx="1"/>
          </p:cNvCxnSpPr>
          <p:nvPr/>
        </p:nvCxnSpPr>
        <p:spPr>
          <a:xfrm>
            <a:off x="4796310" y="3372524"/>
            <a:ext cx="522361" cy="605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EED9DB08-7427-49EB-9A6A-67ADDD7FECE9}"/>
              </a:ext>
            </a:extLst>
          </p:cNvPr>
          <p:cNvSpPr txBox="1"/>
          <p:nvPr/>
        </p:nvSpPr>
        <p:spPr>
          <a:xfrm>
            <a:off x="3196058" y="2151718"/>
            <a:ext cx="1559083" cy="2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Training Data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163D6884-222E-4A36-9EBB-9991F24016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5190" y="2859373"/>
            <a:ext cx="1471120" cy="1026301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56" name="Connector: Elbow 121">
            <a:extLst>
              <a:ext uri="{FF2B5EF4-FFF2-40B4-BE49-F238E27FC236}">
                <a16:creationId xmlns:a16="http://schemas.microsoft.com/office/drawing/2014/main" id="{1D93BFB8-55DE-457E-BB16-963CC354E462}"/>
              </a:ext>
            </a:extLst>
          </p:cNvPr>
          <p:cNvCxnSpPr>
            <a:cxnSpLocks/>
            <a:stCxn id="103" idx="3"/>
            <a:endCxn id="46" idx="1"/>
          </p:cNvCxnSpPr>
          <p:nvPr/>
        </p:nvCxnSpPr>
        <p:spPr>
          <a:xfrm flipV="1">
            <a:off x="3064265" y="1506426"/>
            <a:ext cx="431005" cy="1181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or: Elbow 121">
            <a:extLst>
              <a:ext uri="{FF2B5EF4-FFF2-40B4-BE49-F238E27FC236}">
                <a16:creationId xmlns:a16="http://schemas.microsoft.com/office/drawing/2014/main" id="{EE867EE0-BC33-49BC-A8DE-371978F49FCA}"/>
              </a:ext>
            </a:extLst>
          </p:cNvPr>
          <p:cNvCxnSpPr>
            <a:cxnSpLocks/>
            <a:stCxn id="46" idx="3"/>
            <a:endCxn id="47" idx="1"/>
          </p:cNvCxnSpPr>
          <p:nvPr/>
        </p:nvCxnSpPr>
        <p:spPr>
          <a:xfrm flipV="1">
            <a:off x="5412958" y="1502084"/>
            <a:ext cx="432162" cy="434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350B2F7D-D237-4A6D-A210-B4D1AEBA742A}"/>
              </a:ext>
            </a:extLst>
          </p:cNvPr>
          <p:cNvSpPr txBox="1"/>
          <p:nvPr/>
        </p:nvSpPr>
        <p:spPr>
          <a:xfrm>
            <a:off x="9254945" y="2939902"/>
            <a:ext cx="2108099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dirty="0"/>
              <a:t>Experimental (True) Data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68750637-E43C-4D6C-B08B-FAEC534CA55F}"/>
              </a:ext>
            </a:extLst>
          </p:cNvPr>
          <p:cNvGrpSpPr/>
          <p:nvPr/>
        </p:nvGrpSpPr>
        <p:grpSpPr>
          <a:xfrm>
            <a:off x="7560743" y="4023565"/>
            <a:ext cx="2494171" cy="1699883"/>
            <a:chOff x="6286499" y="43959"/>
            <a:chExt cx="5049937" cy="4064363"/>
          </a:xfrm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61703679-AAAF-4C05-9B96-448B053D7F41}"/>
                </a:ext>
              </a:extLst>
            </p:cNvPr>
            <p:cNvGrpSpPr/>
            <p:nvPr/>
          </p:nvGrpSpPr>
          <p:grpSpPr>
            <a:xfrm>
              <a:off x="6286499" y="43959"/>
              <a:ext cx="5049937" cy="4064363"/>
              <a:chOff x="6257927" y="1630024"/>
              <a:chExt cx="4892292" cy="3830861"/>
            </a:xfrm>
          </p:grpSpPr>
          <p:pic>
            <p:nvPicPr>
              <p:cNvPr id="62" name="Picture 61" descr="A picture containing photo, air, filled, colorful&#10;&#10;Description automatically generated">
                <a:extLst>
                  <a:ext uri="{FF2B5EF4-FFF2-40B4-BE49-F238E27FC236}">
                    <a16:creationId xmlns:a16="http://schemas.microsoft.com/office/drawing/2014/main" id="{0E156D50-7230-427E-89B3-20C22484A2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57927" y="1630024"/>
                <a:ext cx="4892292" cy="3830861"/>
              </a:xfrm>
              <a:prstGeom prst="rect">
                <a:avLst/>
              </a:prstGeom>
            </p:spPr>
          </p:pic>
          <p:cxnSp>
            <p:nvCxnSpPr>
              <p:cNvPr id="63" name="Straight Arrow Connector 62">
                <a:extLst>
                  <a:ext uri="{FF2B5EF4-FFF2-40B4-BE49-F238E27FC236}">
                    <a16:creationId xmlns:a16="http://schemas.microsoft.com/office/drawing/2014/main" id="{340FA999-8BB5-4E12-BD88-ADD3C8DC061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723880" y="2128726"/>
                <a:ext cx="0" cy="1266408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Arrow Connector 63">
                <a:extLst>
                  <a:ext uri="{FF2B5EF4-FFF2-40B4-BE49-F238E27FC236}">
                    <a16:creationId xmlns:a16="http://schemas.microsoft.com/office/drawing/2014/main" id="{75DB6041-F61F-4FE1-97D0-B1246DECB7F4}"/>
                  </a:ext>
                </a:extLst>
              </p:cNvPr>
              <p:cNvCxnSpPr/>
              <p:nvPr/>
            </p:nvCxnSpPr>
            <p:spPr>
              <a:xfrm>
                <a:off x="10300970" y="2397374"/>
                <a:ext cx="0" cy="1148080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Arrow Connector 64">
                <a:extLst>
                  <a:ext uri="{FF2B5EF4-FFF2-40B4-BE49-F238E27FC236}">
                    <a16:creationId xmlns:a16="http://schemas.microsoft.com/office/drawing/2014/main" id="{78A109E6-07A8-4CB6-977B-1A745285A1A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86315" y="2702766"/>
                <a:ext cx="0" cy="1020874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Arrow Connector 65">
                <a:extLst>
                  <a:ext uri="{FF2B5EF4-FFF2-40B4-BE49-F238E27FC236}">
                    <a16:creationId xmlns:a16="http://schemas.microsoft.com/office/drawing/2014/main" id="{EF8FDC9D-D2E5-4446-A414-DB152E5FE11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464675" y="3029172"/>
                <a:ext cx="0" cy="861060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Arrow Connector 66">
                <a:extLst>
                  <a:ext uri="{FF2B5EF4-FFF2-40B4-BE49-F238E27FC236}">
                    <a16:creationId xmlns:a16="http://schemas.microsoft.com/office/drawing/2014/main" id="{9BE00D11-80E8-4734-9ABB-CE713DBC08C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054465" y="3276806"/>
                <a:ext cx="0" cy="741474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Arrow Connector 67">
                <a:extLst>
                  <a:ext uri="{FF2B5EF4-FFF2-40B4-BE49-F238E27FC236}">
                    <a16:creationId xmlns:a16="http://schemas.microsoft.com/office/drawing/2014/main" id="{7D6206DC-9889-42E7-836B-15E82301C9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37905" y="3603212"/>
                <a:ext cx="0" cy="574040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Arrow Connector 68">
                <a:extLst>
                  <a:ext uri="{FF2B5EF4-FFF2-40B4-BE49-F238E27FC236}">
                    <a16:creationId xmlns:a16="http://schemas.microsoft.com/office/drawing/2014/main" id="{040C1E3E-3D55-41C5-9AB5-F782EF9CCC4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215630" y="3891280"/>
                <a:ext cx="0" cy="438372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Arrow Connector 69">
                <a:extLst>
                  <a:ext uri="{FF2B5EF4-FFF2-40B4-BE49-F238E27FC236}">
                    <a16:creationId xmlns:a16="http://schemas.microsoft.com/office/drawing/2014/main" id="{CA654265-7075-4C15-BC6D-5E2812F5086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95260" y="4217892"/>
                <a:ext cx="0" cy="250603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Arrow Connector 70">
                <a:extLst>
                  <a:ext uri="{FF2B5EF4-FFF2-40B4-BE49-F238E27FC236}">
                    <a16:creationId xmlns:a16="http://schemas.microsoft.com/office/drawing/2014/main" id="{1F7A438E-BD3A-4915-8B2F-C2A4F0D774B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79970" y="4468495"/>
                <a:ext cx="0" cy="179705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61" name="Picture 2" descr="Image for post">
              <a:extLst>
                <a:ext uri="{FF2B5EF4-FFF2-40B4-BE49-F238E27FC236}">
                  <a16:creationId xmlns:a16="http://schemas.microsoft.com/office/drawing/2014/main" id="{BE16DB62-4A08-423E-BC2B-496C78503D9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07983" y="950323"/>
              <a:ext cx="2216600" cy="6929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72" name="Connector: Elbow 121">
            <a:extLst>
              <a:ext uri="{FF2B5EF4-FFF2-40B4-BE49-F238E27FC236}">
                <a16:creationId xmlns:a16="http://schemas.microsoft.com/office/drawing/2014/main" id="{D3CE1C1D-4DD6-4E2F-B515-F55CDB98992E}"/>
              </a:ext>
            </a:extLst>
          </p:cNvPr>
          <p:cNvCxnSpPr>
            <a:cxnSpLocks/>
            <a:stCxn id="149" idx="2"/>
            <a:endCxn id="58" idx="0"/>
          </p:cNvCxnSpPr>
          <p:nvPr/>
        </p:nvCxnSpPr>
        <p:spPr>
          <a:xfrm>
            <a:off x="10308995" y="2498891"/>
            <a:ext cx="0" cy="44101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3" name="Picture 2">
            <a:extLst>
              <a:ext uri="{FF2B5EF4-FFF2-40B4-BE49-F238E27FC236}">
                <a16:creationId xmlns:a16="http://schemas.microsoft.com/office/drawing/2014/main" id="{FE249607-4F3E-4029-B8DA-6383FFD88C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525" y="4420807"/>
            <a:ext cx="2222689" cy="90083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BE7FC91F-789B-4AD7-942D-A00E50B61167}"/>
              </a:ext>
            </a:extLst>
          </p:cNvPr>
          <p:cNvCxnSpPr>
            <a:cxnSpLocks/>
            <a:stCxn id="52" idx="2"/>
            <a:endCxn id="62" idx="0"/>
          </p:cNvCxnSpPr>
          <p:nvPr/>
        </p:nvCxnSpPr>
        <p:spPr>
          <a:xfrm rot="16200000" flipH="1">
            <a:off x="7764478" y="2980214"/>
            <a:ext cx="321824" cy="1764877"/>
          </a:xfrm>
          <a:prstGeom prst="bentConnector3">
            <a:avLst>
              <a:gd name="adj1" fmla="val 31584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F7BA596F-E25F-4263-BC42-8FC30220B920}"/>
              </a:ext>
            </a:extLst>
          </p:cNvPr>
          <p:cNvCxnSpPr>
            <a:cxnSpLocks/>
            <a:stCxn id="58" idx="2"/>
            <a:endCxn id="62" idx="0"/>
          </p:cNvCxnSpPr>
          <p:nvPr/>
        </p:nvCxnSpPr>
        <p:spPr>
          <a:xfrm rot="5400000">
            <a:off x="9339746" y="3054316"/>
            <a:ext cx="437332" cy="1501166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9C2E5400-5A5F-4E38-84B4-5AC1BDD5D20C}"/>
              </a:ext>
            </a:extLst>
          </p:cNvPr>
          <p:cNvSpPr txBox="1"/>
          <p:nvPr/>
        </p:nvSpPr>
        <p:spPr>
          <a:xfrm>
            <a:off x="4252725" y="4395540"/>
            <a:ext cx="2051759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dirty="0"/>
              <a:t>Best 25 AI Conducted Simulations</a:t>
            </a:r>
          </a:p>
        </p:txBody>
      </p:sp>
      <p:cxnSp>
        <p:nvCxnSpPr>
          <p:cNvPr id="77" name="Connector: Elbow 121">
            <a:extLst>
              <a:ext uri="{FF2B5EF4-FFF2-40B4-BE49-F238E27FC236}">
                <a16:creationId xmlns:a16="http://schemas.microsoft.com/office/drawing/2014/main" id="{54C4C6F3-0845-4165-8F9D-39BB316AAF24}"/>
              </a:ext>
            </a:extLst>
          </p:cNvPr>
          <p:cNvCxnSpPr>
            <a:cxnSpLocks/>
            <a:stCxn id="62" idx="1"/>
            <a:endCxn id="76" idx="3"/>
          </p:cNvCxnSpPr>
          <p:nvPr/>
        </p:nvCxnSpPr>
        <p:spPr>
          <a:xfrm flipH="1" flipV="1">
            <a:off x="6304484" y="4857205"/>
            <a:ext cx="1256259" cy="1630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ctor: Elbow 121">
            <a:extLst>
              <a:ext uri="{FF2B5EF4-FFF2-40B4-BE49-F238E27FC236}">
                <a16:creationId xmlns:a16="http://schemas.microsoft.com/office/drawing/2014/main" id="{0A46AA95-0D21-4B62-8625-B0960E501589}"/>
              </a:ext>
            </a:extLst>
          </p:cNvPr>
          <p:cNvCxnSpPr>
            <a:cxnSpLocks/>
            <a:stCxn id="76" idx="1"/>
            <a:endCxn id="73" idx="3"/>
          </p:cNvCxnSpPr>
          <p:nvPr/>
        </p:nvCxnSpPr>
        <p:spPr>
          <a:xfrm flipH="1">
            <a:off x="2668214" y="4857205"/>
            <a:ext cx="1584511" cy="1401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85002C39-FBB1-4EBA-9037-593CBE4D9DAD}"/>
              </a:ext>
            </a:extLst>
          </p:cNvPr>
          <p:cNvSpPr txBox="1"/>
          <p:nvPr/>
        </p:nvSpPr>
        <p:spPr>
          <a:xfrm>
            <a:off x="2809416" y="4437472"/>
            <a:ext cx="1471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Verification</a:t>
            </a:r>
          </a:p>
        </p:txBody>
      </p:sp>
      <p:cxnSp>
        <p:nvCxnSpPr>
          <p:cNvPr id="80" name="Connector: Elbow 79">
            <a:extLst>
              <a:ext uri="{FF2B5EF4-FFF2-40B4-BE49-F238E27FC236}">
                <a16:creationId xmlns:a16="http://schemas.microsoft.com/office/drawing/2014/main" id="{A091006A-74E8-4147-9BB1-3AB1799BAD7E}"/>
              </a:ext>
            </a:extLst>
          </p:cNvPr>
          <p:cNvCxnSpPr>
            <a:cxnSpLocks/>
            <a:stCxn id="73" idx="2"/>
            <a:endCxn id="58" idx="3"/>
          </p:cNvCxnSpPr>
          <p:nvPr/>
        </p:nvCxnSpPr>
        <p:spPr>
          <a:xfrm rot="5400000" flipH="1" flipV="1">
            <a:off x="5430672" y="-610734"/>
            <a:ext cx="2058570" cy="9806174"/>
          </a:xfrm>
          <a:prstGeom prst="bentConnector4">
            <a:avLst>
              <a:gd name="adj1" fmla="val -20912"/>
              <a:gd name="adj2" fmla="val 102331"/>
            </a:avLst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5FA5828F-0484-4F80-B4FA-18408ACDCC3D}"/>
              </a:ext>
            </a:extLst>
          </p:cNvPr>
          <p:cNvCxnSpPr>
            <a:cxnSpLocks/>
            <a:stCxn id="76" idx="2"/>
            <a:endCxn id="58" idx="3"/>
          </p:cNvCxnSpPr>
          <p:nvPr/>
        </p:nvCxnSpPr>
        <p:spPr>
          <a:xfrm rot="5400000" flipH="1" flipV="1">
            <a:off x="7292923" y="1248749"/>
            <a:ext cx="2055802" cy="6084439"/>
          </a:xfrm>
          <a:prstGeom prst="bentConnector4">
            <a:avLst>
              <a:gd name="adj1" fmla="val -20363"/>
              <a:gd name="adj2" fmla="val 103757"/>
            </a:avLst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02DB8EF2-9973-416B-B23D-67973E25DA7D}"/>
              </a:ext>
            </a:extLst>
          </p:cNvPr>
          <p:cNvSpPr txBox="1"/>
          <p:nvPr/>
        </p:nvSpPr>
        <p:spPr>
          <a:xfrm>
            <a:off x="4832873" y="5701470"/>
            <a:ext cx="2157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Comparison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FF7C8227-7183-4527-B1D8-85FD9F9F9827}"/>
              </a:ext>
            </a:extLst>
          </p:cNvPr>
          <p:cNvSpPr txBox="1"/>
          <p:nvPr/>
        </p:nvSpPr>
        <p:spPr>
          <a:xfrm>
            <a:off x="1042449" y="1195071"/>
            <a:ext cx="2021816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dirty="0"/>
              <a:t>Simulation Input</a:t>
            </a:r>
          </a:p>
          <a:p>
            <a:r>
              <a:rPr lang="en-GB" dirty="0"/>
              <a:t>(CP Parameters)</a:t>
            </a:r>
          </a:p>
        </p:txBody>
      </p:sp>
      <p:pic>
        <p:nvPicPr>
          <p:cNvPr id="149" name="Picture 148" descr="Chart, line chart&#10;&#10;Description automatically generated">
            <a:extLst>
              <a:ext uri="{FF2B5EF4-FFF2-40B4-BE49-F238E27FC236}">
                <a16:creationId xmlns:a16="http://schemas.microsoft.com/office/drawing/2014/main" id="{5BA89D06-69D6-411E-B719-10384B3F6A40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85" r="8538"/>
          <a:stretch/>
        </p:blipFill>
        <p:spPr>
          <a:xfrm>
            <a:off x="9047033" y="848408"/>
            <a:ext cx="2523924" cy="1650483"/>
          </a:xfrm>
          <a:prstGeom prst="rect">
            <a:avLst/>
          </a:prstGeom>
        </p:spPr>
      </p:pic>
      <p:sp>
        <p:nvSpPr>
          <p:cNvPr id="225" name="Pfeil: nach links gekrümmt 8">
            <a:extLst>
              <a:ext uri="{FF2B5EF4-FFF2-40B4-BE49-F238E27FC236}">
                <a16:creationId xmlns:a16="http://schemas.microsoft.com/office/drawing/2014/main" id="{08CACB24-1979-454A-9F7B-B46EF94569B6}"/>
              </a:ext>
            </a:extLst>
          </p:cNvPr>
          <p:cNvSpPr/>
          <p:nvPr/>
        </p:nvSpPr>
        <p:spPr bwMode="auto">
          <a:xfrm>
            <a:off x="4832873" y="1024839"/>
            <a:ext cx="502353" cy="1149468"/>
          </a:xfrm>
          <a:prstGeom prst="curvedLeftArrow">
            <a:avLst/>
          </a:prstGeom>
          <a:solidFill>
            <a:srgbClr val="DDDDDD"/>
          </a:solidFill>
          <a:ln w="1079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26" name="Pfeil: nach links gekrümmt 8">
            <a:extLst>
              <a:ext uri="{FF2B5EF4-FFF2-40B4-BE49-F238E27FC236}">
                <a16:creationId xmlns:a16="http://schemas.microsoft.com/office/drawing/2014/main" id="{9BC8A1E2-5F07-4583-8AB3-7112558FFB13}"/>
              </a:ext>
            </a:extLst>
          </p:cNvPr>
          <p:cNvSpPr/>
          <p:nvPr/>
        </p:nvSpPr>
        <p:spPr bwMode="auto">
          <a:xfrm rot="10983124">
            <a:off x="3547409" y="903388"/>
            <a:ext cx="502353" cy="1149468"/>
          </a:xfrm>
          <a:prstGeom prst="curvedLeftArrow">
            <a:avLst/>
          </a:prstGeom>
          <a:solidFill>
            <a:srgbClr val="DDDDDD"/>
          </a:solidFill>
          <a:ln w="1079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30" name="Shape 424">
            <a:extLst>
              <a:ext uri="{FF2B5EF4-FFF2-40B4-BE49-F238E27FC236}">
                <a16:creationId xmlns:a16="http://schemas.microsoft.com/office/drawing/2014/main" id="{8367CE20-7ED4-42C0-9C5F-3E94D4E67503}"/>
              </a:ext>
            </a:extLst>
          </p:cNvPr>
          <p:cNvSpPr/>
          <p:nvPr/>
        </p:nvSpPr>
        <p:spPr>
          <a:xfrm>
            <a:off x="287416" y="1922540"/>
            <a:ext cx="307363" cy="2937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25400">
            <a:solidFill/>
          </a:ln>
        </p:spPr>
        <p:txBody>
          <a:bodyPr lIns="37147" tIns="37147" rIns="37147" bIns="37147" anchor="ctr"/>
          <a:lstStyle/>
          <a:p>
            <a:pPr defTabSz="522368">
              <a:defRPr sz="30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1714"/>
          </a:p>
        </p:txBody>
      </p:sp>
      <p:sp>
        <p:nvSpPr>
          <p:cNvPr id="231" name="Shape 428">
            <a:extLst>
              <a:ext uri="{FF2B5EF4-FFF2-40B4-BE49-F238E27FC236}">
                <a16:creationId xmlns:a16="http://schemas.microsoft.com/office/drawing/2014/main" id="{37DCC348-9D5B-42DD-B9E5-83BE725BFE46}"/>
              </a:ext>
            </a:extLst>
          </p:cNvPr>
          <p:cNvSpPr/>
          <p:nvPr/>
        </p:nvSpPr>
        <p:spPr>
          <a:xfrm>
            <a:off x="668638" y="1908561"/>
            <a:ext cx="307363" cy="2937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25400">
            <a:solidFill/>
          </a:ln>
        </p:spPr>
        <p:txBody>
          <a:bodyPr lIns="37147" tIns="37147" rIns="37147" bIns="37147" anchor="ctr"/>
          <a:lstStyle/>
          <a:p>
            <a:pPr defTabSz="522368">
              <a:defRPr sz="30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1714"/>
          </a:p>
        </p:txBody>
      </p:sp>
      <p:sp>
        <p:nvSpPr>
          <p:cNvPr id="232" name="Shape 432">
            <a:extLst>
              <a:ext uri="{FF2B5EF4-FFF2-40B4-BE49-F238E27FC236}">
                <a16:creationId xmlns:a16="http://schemas.microsoft.com/office/drawing/2014/main" id="{7A3C3A41-2E0D-47BA-B10B-CA5FECB6A76F}"/>
              </a:ext>
            </a:extLst>
          </p:cNvPr>
          <p:cNvSpPr/>
          <p:nvPr/>
        </p:nvSpPr>
        <p:spPr>
          <a:xfrm>
            <a:off x="689726" y="1196524"/>
            <a:ext cx="307363" cy="2937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25400">
            <a:solidFill>
              <a:srgbClr val="CE071D"/>
            </a:solidFill>
          </a:ln>
        </p:spPr>
        <p:txBody>
          <a:bodyPr lIns="37147" tIns="37147" rIns="37147" bIns="37147" anchor="ctr"/>
          <a:lstStyle/>
          <a:p>
            <a:pPr defTabSz="522368">
              <a:defRPr sz="30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1714"/>
          </a:p>
        </p:txBody>
      </p:sp>
      <p:sp>
        <p:nvSpPr>
          <p:cNvPr id="233" name="Shape 433">
            <a:extLst>
              <a:ext uri="{FF2B5EF4-FFF2-40B4-BE49-F238E27FC236}">
                <a16:creationId xmlns:a16="http://schemas.microsoft.com/office/drawing/2014/main" id="{577385D1-A85A-4ECC-A71B-EBBA955ED03D}"/>
              </a:ext>
            </a:extLst>
          </p:cNvPr>
          <p:cNvSpPr/>
          <p:nvPr/>
        </p:nvSpPr>
        <p:spPr>
          <a:xfrm>
            <a:off x="1033739" y="1928231"/>
            <a:ext cx="307363" cy="2937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25400">
            <a:solidFill/>
          </a:ln>
        </p:spPr>
        <p:txBody>
          <a:bodyPr lIns="37147" tIns="37147" rIns="37147" bIns="37147" anchor="ctr"/>
          <a:lstStyle/>
          <a:p>
            <a:pPr defTabSz="522368">
              <a:defRPr sz="30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1714"/>
          </a:p>
        </p:txBody>
      </p:sp>
      <p:sp>
        <p:nvSpPr>
          <p:cNvPr id="236" name="Shape 435">
            <a:extLst>
              <a:ext uri="{FF2B5EF4-FFF2-40B4-BE49-F238E27FC236}">
                <a16:creationId xmlns:a16="http://schemas.microsoft.com/office/drawing/2014/main" id="{524356AB-1AC7-4278-ADA1-C79BC8B548D4}"/>
              </a:ext>
            </a:extLst>
          </p:cNvPr>
          <p:cNvSpPr/>
          <p:nvPr/>
        </p:nvSpPr>
        <p:spPr>
          <a:xfrm>
            <a:off x="430091" y="1445384"/>
            <a:ext cx="310503" cy="33881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7147" tIns="37147" rIns="37147" bIns="37147" numCol="1" anchor="t">
            <a:spAutoFit/>
          </a:bodyPr>
          <a:lstStyle>
            <a:lvl1pPr algn="l" defTabSz="914400">
              <a:defRPr sz="3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>
              <a:defRPr sz="1800"/>
            </a:pPr>
            <a:r>
              <a:rPr sz="1714"/>
              <a:t> </a:t>
            </a:r>
          </a:p>
        </p:txBody>
      </p:sp>
      <p:sp>
        <p:nvSpPr>
          <p:cNvPr id="238" name="Shape 440">
            <a:extLst>
              <a:ext uri="{FF2B5EF4-FFF2-40B4-BE49-F238E27FC236}">
                <a16:creationId xmlns:a16="http://schemas.microsoft.com/office/drawing/2014/main" id="{76B1B85B-501F-4852-866E-944B8610F557}"/>
              </a:ext>
            </a:extLst>
          </p:cNvPr>
          <p:cNvSpPr/>
          <p:nvPr/>
        </p:nvSpPr>
        <p:spPr>
          <a:xfrm>
            <a:off x="302304" y="1545518"/>
            <a:ext cx="307363" cy="2937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25400">
            <a:solidFill>
              <a:srgbClr val="CE071D"/>
            </a:solidFill>
          </a:ln>
        </p:spPr>
        <p:txBody>
          <a:bodyPr lIns="37147" tIns="37147" rIns="37147" bIns="37147" anchor="ctr"/>
          <a:lstStyle/>
          <a:p>
            <a:pPr defTabSz="522368">
              <a:defRPr sz="30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1714"/>
          </a:p>
        </p:txBody>
      </p:sp>
      <p:sp>
        <p:nvSpPr>
          <p:cNvPr id="239" name="Shape 441">
            <a:extLst>
              <a:ext uri="{FF2B5EF4-FFF2-40B4-BE49-F238E27FC236}">
                <a16:creationId xmlns:a16="http://schemas.microsoft.com/office/drawing/2014/main" id="{F8EC2AC0-A28E-4DDE-A4CF-036D7162881B}"/>
              </a:ext>
            </a:extLst>
          </p:cNvPr>
          <p:cNvSpPr/>
          <p:nvPr/>
        </p:nvSpPr>
        <p:spPr>
          <a:xfrm>
            <a:off x="694831" y="1542844"/>
            <a:ext cx="307363" cy="2937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25400">
            <a:solidFill>
              <a:srgbClr val="CE071D"/>
            </a:solidFill>
          </a:ln>
        </p:spPr>
        <p:txBody>
          <a:bodyPr lIns="37147" tIns="37147" rIns="37147" bIns="37147" anchor="ctr"/>
          <a:lstStyle/>
          <a:p>
            <a:pPr defTabSz="522368">
              <a:defRPr sz="30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1714"/>
          </a:p>
        </p:txBody>
      </p:sp>
      <p:sp>
        <p:nvSpPr>
          <p:cNvPr id="240" name="Shape 442">
            <a:extLst>
              <a:ext uri="{FF2B5EF4-FFF2-40B4-BE49-F238E27FC236}">
                <a16:creationId xmlns:a16="http://schemas.microsoft.com/office/drawing/2014/main" id="{AEBF7AD5-6D8A-43B8-8637-5DDB8B97C9FB}"/>
              </a:ext>
            </a:extLst>
          </p:cNvPr>
          <p:cNvSpPr/>
          <p:nvPr/>
        </p:nvSpPr>
        <p:spPr>
          <a:xfrm>
            <a:off x="659807" y="2332805"/>
            <a:ext cx="307363" cy="2937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25400">
            <a:solidFill/>
          </a:ln>
        </p:spPr>
        <p:txBody>
          <a:bodyPr lIns="37147" tIns="37147" rIns="37147" bIns="37147" anchor="ctr"/>
          <a:lstStyle/>
          <a:p>
            <a:pPr defTabSz="522368">
              <a:defRPr sz="3000">
                <a:ln w="15874">
                  <a:solidFill/>
                </a:ln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1714"/>
          </a:p>
        </p:txBody>
      </p:sp>
      <p:sp>
        <p:nvSpPr>
          <p:cNvPr id="243" name="Shape 444">
            <a:extLst>
              <a:ext uri="{FF2B5EF4-FFF2-40B4-BE49-F238E27FC236}">
                <a16:creationId xmlns:a16="http://schemas.microsoft.com/office/drawing/2014/main" id="{6165020A-DBE7-4994-B908-92753AF5A9A0}"/>
              </a:ext>
            </a:extLst>
          </p:cNvPr>
          <p:cNvSpPr/>
          <p:nvPr/>
        </p:nvSpPr>
        <p:spPr>
          <a:xfrm>
            <a:off x="277722" y="1162335"/>
            <a:ext cx="382085" cy="33881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7147" tIns="37147" rIns="37147" bIns="37147" numCol="1" anchor="t">
            <a:spAutoFit/>
          </a:bodyPr>
          <a:lstStyle>
            <a:lvl1pPr algn="l" defTabSz="914400">
              <a:defRPr sz="3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>
              <a:defRPr sz="1800"/>
            </a:pPr>
            <a:r>
              <a:rPr sz="1714"/>
              <a:t> </a:t>
            </a:r>
          </a:p>
        </p:txBody>
      </p:sp>
      <p:grpSp>
        <p:nvGrpSpPr>
          <p:cNvPr id="244" name="Group 448">
            <a:extLst>
              <a:ext uri="{FF2B5EF4-FFF2-40B4-BE49-F238E27FC236}">
                <a16:creationId xmlns:a16="http://schemas.microsoft.com/office/drawing/2014/main" id="{D525F652-FC89-49D2-8D77-10624BE8A0B0}"/>
              </a:ext>
            </a:extLst>
          </p:cNvPr>
          <p:cNvGrpSpPr/>
          <p:nvPr/>
        </p:nvGrpSpPr>
        <p:grpSpPr>
          <a:xfrm>
            <a:off x="321376" y="1164989"/>
            <a:ext cx="310920" cy="338810"/>
            <a:chOff x="-1" y="-1"/>
            <a:chExt cx="544242" cy="593061"/>
          </a:xfrm>
        </p:grpSpPr>
        <p:sp>
          <p:nvSpPr>
            <p:cNvPr id="245" name="Shape 446">
              <a:extLst>
                <a:ext uri="{FF2B5EF4-FFF2-40B4-BE49-F238E27FC236}">
                  <a16:creationId xmlns:a16="http://schemas.microsoft.com/office/drawing/2014/main" id="{9D892680-9C28-4C2B-ACCD-CD90682A8811}"/>
                </a:ext>
              </a:extLst>
            </p:cNvPr>
            <p:cNvSpPr/>
            <p:nvPr/>
          </p:nvSpPr>
          <p:spPr>
            <a:xfrm>
              <a:off x="-1" y="-1"/>
              <a:ext cx="544242" cy="525274"/>
            </a:xfrm>
            <a:prstGeom prst="rect">
              <a:avLst/>
            </a:prstGeom>
            <a:blipFill rotWithShape="1">
              <a:blip r:embed="rId7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37147" tIns="37147" rIns="37147" bIns="37147" numCol="1" anchor="t">
              <a:noAutofit/>
            </a:bodyPr>
            <a:lstStyle/>
            <a:p>
              <a:pPr defTabSz="522368">
                <a:defRPr sz="3000">
                  <a:latin typeface="Arial"/>
                  <a:ea typeface="Arial"/>
                  <a:cs typeface="Arial"/>
                  <a:sym typeface="Arial"/>
                </a:defRPr>
              </a:pPr>
              <a:endParaRPr sz="1714"/>
            </a:p>
          </p:txBody>
        </p:sp>
        <p:sp>
          <p:nvSpPr>
            <p:cNvPr id="246" name="Shape 447">
              <a:extLst>
                <a:ext uri="{FF2B5EF4-FFF2-40B4-BE49-F238E27FC236}">
                  <a16:creationId xmlns:a16="http://schemas.microsoft.com/office/drawing/2014/main" id="{0B2A908A-81B4-4CD1-9F29-0D471EEDD674}"/>
                </a:ext>
              </a:extLst>
            </p:cNvPr>
            <p:cNvSpPr/>
            <p:nvPr/>
          </p:nvSpPr>
          <p:spPr>
            <a:xfrm>
              <a:off x="-1" y="-1"/>
              <a:ext cx="544242" cy="5930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7147" tIns="37147" rIns="37147" bIns="37147" numCol="1" anchor="t">
              <a:spAutoFit/>
            </a:bodyPr>
            <a:lstStyle>
              <a:lvl1pPr algn="l" defTabSz="914400">
                <a:defRPr sz="3000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 lvl="0">
                <a:defRPr sz="1800"/>
              </a:pPr>
              <a:r>
                <a:rPr sz="1714"/>
                <a:t> </a:t>
              </a:r>
            </a:p>
          </p:txBody>
        </p:sp>
      </p:grpSp>
      <p:grpSp>
        <p:nvGrpSpPr>
          <p:cNvPr id="247" name="Group 451">
            <a:extLst>
              <a:ext uri="{FF2B5EF4-FFF2-40B4-BE49-F238E27FC236}">
                <a16:creationId xmlns:a16="http://schemas.microsoft.com/office/drawing/2014/main" id="{0EFADF04-484B-439B-BCFA-5D9FB679DAF5}"/>
              </a:ext>
            </a:extLst>
          </p:cNvPr>
          <p:cNvGrpSpPr/>
          <p:nvPr/>
        </p:nvGrpSpPr>
        <p:grpSpPr>
          <a:xfrm>
            <a:off x="656753" y="1517737"/>
            <a:ext cx="395747" cy="716257"/>
            <a:chOff x="0" y="-660691"/>
            <a:chExt cx="692726" cy="1253749"/>
          </a:xfrm>
        </p:grpSpPr>
        <p:sp>
          <p:nvSpPr>
            <p:cNvPr id="248" name="Shape 449">
              <a:extLst>
                <a:ext uri="{FF2B5EF4-FFF2-40B4-BE49-F238E27FC236}">
                  <a16:creationId xmlns:a16="http://schemas.microsoft.com/office/drawing/2014/main" id="{FA839CF0-E622-48FA-96F5-629FC4BEBA7C}"/>
                </a:ext>
              </a:extLst>
            </p:cNvPr>
            <p:cNvSpPr/>
            <p:nvPr/>
          </p:nvSpPr>
          <p:spPr>
            <a:xfrm>
              <a:off x="53644" y="-660691"/>
              <a:ext cx="639082" cy="525274"/>
            </a:xfrm>
            <a:prstGeom prst="rect">
              <a:avLst/>
            </a:prstGeom>
            <a:blipFill rotWithShape="1">
              <a:blip r:embed="rId8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37147" tIns="37147" rIns="37147" bIns="37147" numCol="1" anchor="t">
              <a:noAutofit/>
            </a:bodyPr>
            <a:lstStyle/>
            <a:p>
              <a:pPr defTabSz="522368">
                <a:defRPr sz="3000">
                  <a:latin typeface="Arial"/>
                  <a:ea typeface="Arial"/>
                  <a:cs typeface="Arial"/>
                  <a:sym typeface="Arial"/>
                </a:defRPr>
              </a:pPr>
              <a:endParaRPr sz="1714" dirty="0"/>
            </a:p>
          </p:txBody>
        </p:sp>
        <p:sp>
          <p:nvSpPr>
            <p:cNvPr id="249" name="Shape 450">
              <a:extLst>
                <a:ext uri="{FF2B5EF4-FFF2-40B4-BE49-F238E27FC236}">
                  <a16:creationId xmlns:a16="http://schemas.microsoft.com/office/drawing/2014/main" id="{06E2F0C2-8A0A-474E-B8CC-E2DFF7DB01FD}"/>
                </a:ext>
              </a:extLst>
            </p:cNvPr>
            <p:cNvSpPr/>
            <p:nvPr/>
          </p:nvSpPr>
          <p:spPr>
            <a:xfrm>
              <a:off x="0" y="-1"/>
              <a:ext cx="639082" cy="5930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7147" tIns="37147" rIns="37147" bIns="37147" numCol="1" anchor="t">
              <a:spAutoFit/>
            </a:bodyPr>
            <a:lstStyle>
              <a:lvl1pPr algn="l" defTabSz="914400">
                <a:defRPr sz="3000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 lvl="0">
                <a:defRPr sz="1800"/>
              </a:pPr>
              <a:r>
                <a:rPr sz="1714"/>
                <a:t> </a:t>
              </a:r>
            </a:p>
          </p:txBody>
        </p:sp>
      </p:grpSp>
      <p:sp>
        <p:nvSpPr>
          <p:cNvPr id="252" name="Shape 453">
            <a:extLst>
              <a:ext uri="{FF2B5EF4-FFF2-40B4-BE49-F238E27FC236}">
                <a16:creationId xmlns:a16="http://schemas.microsoft.com/office/drawing/2014/main" id="{53EECF00-421F-4591-97EC-3856374B8516}"/>
              </a:ext>
            </a:extLst>
          </p:cNvPr>
          <p:cNvSpPr/>
          <p:nvPr/>
        </p:nvSpPr>
        <p:spPr>
          <a:xfrm>
            <a:off x="289823" y="2294461"/>
            <a:ext cx="310920" cy="33881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7147" tIns="37147" rIns="37147" bIns="37147" numCol="1" anchor="t">
            <a:spAutoFit/>
          </a:bodyPr>
          <a:lstStyle>
            <a:lvl1pPr algn="l" defTabSz="914400">
              <a:defRPr sz="3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>
              <a:defRPr sz="1800"/>
            </a:pPr>
            <a:r>
              <a:rPr sz="1714" dirty="0"/>
              <a:t> </a:t>
            </a:r>
          </a:p>
        </p:txBody>
      </p:sp>
      <p:grpSp>
        <p:nvGrpSpPr>
          <p:cNvPr id="253" name="Group 457">
            <a:extLst>
              <a:ext uri="{FF2B5EF4-FFF2-40B4-BE49-F238E27FC236}">
                <a16:creationId xmlns:a16="http://schemas.microsoft.com/office/drawing/2014/main" id="{2B3919C7-0A5E-4CD7-B398-A0DD2A2055F2}"/>
              </a:ext>
            </a:extLst>
          </p:cNvPr>
          <p:cNvGrpSpPr/>
          <p:nvPr/>
        </p:nvGrpSpPr>
        <p:grpSpPr>
          <a:xfrm>
            <a:off x="274087" y="1521068"/>
            <a:ext cx="393547" cy="338810"/>
            <a:chOff x="-1" y="-1"/>
            <a:chExt cx="688873" cy="593061"/>
          </a:xfrm>
        </p:grpSpPr>
        <p:sp>
          <p:nvSpPr>
            <p:cNvPr id="254" name="Shape 455">
              <a:extLst>
                <a:ext uri="{FF2B5EF4-FFF2-40B4-BE49-F238E27FC236}">
                  <a16:creationId xmlns:a16="http://schemas.microsoft.com/office/drawing/2014/main" id="{CB95C6EE-102B-458D-8353-4BA992672DF1}"/>
                </a:ext>
              </a:extLst>
            </p:cNvPr>
            <p:cNvSpPr/>
            <p:nvPr/>
          </p:nvSpPr>
          <p:spPr>
            <a:xfrm>
              <a:off x="-1" y="-1"/>
              <a:ext cx="688873" cy="525274"/>
            </a:xfrm>
            <a:prstGeom prst="rect">
              <a:avLst/>
            </a:prstGeom>
            <a:blipFill rotWithShape="1">
              <a:blip r:embed="rId9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37147" tIns="37147" rIns="37147" bIns="37147" numCol="1" anchor="t">
              <a:noAutofit/>
            </a:bodyPr>
            <a:lstStyle/>
            <a:p>
              <a:pPr defTabSz="522368">
                <a:defRPr sz="3000">
                  <a:latin typeface="Arial"/>
                  <a:ea typeface="Arial"/>
                  <a:cs typeface="Arial"/>
                  <a:sym typeface="Arial"/>
                </a:defRPr>
              </a:pPr>
              <a:endParaRPr sz="1714"/>
            </a:p>
          </p:txBody>
        </p:sp>
        <p:sp>
          <p:nvSpPr>
            <p:cNvPr id="255" name="Shape 456">
              <a:extLst>
                <a:ext uri="{FF2B5EF4-FFF2-40B4-BE49-F238E27FC236}">
                  <a16:creationId xmlns:a16="http://schemas.microsoft.com/office/drawing/2014/main" id="{0C88110F-F427-4B8A-A914-189486EDAD47}"/>
                </a:ext>
              </a:extLst>
            </p:cNvPr>
            <p:cNvSpPr/>
            <p:nvPr/>
          </p:nvSpPr>
          <p:spPr>
            <a:xfrm>
              <a:off x="-1" y="-1"/>
              <a:ext cx="688873" cy="5930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7147" tIns="37147" rIns="37147" bIns="37147" numCol="1" anchor="t">
              <a:spAutoFit/>
            </a:bodyPr>
            <a:lstStyle>
              <a:lvl1pPr algn="l" defTabSz="914400">
                <a:defRPr sz="3000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 lvl="0">
                <a:defRPr sz="1800"/>
              </a:pPr>
              <a:r>
                <a:rPr sz="1714" dirty="0"/>
                <a:t> </a:t>
              </a:r>
            </a:p>
          </p:txBody>
        </p:sp>
      </p:grpSp>
      <p:sp>
        <p:nvSpPr>
          <p:cNvPr id="256" name="Shape 458">
            <a:extLst>
              <a:ext uri="{FF2B5EF4-FFF2-40B4-BE49-F238E27FC236}">
                <a16:creationId xmlns:a16="http://schemas.microsoft.com/office/drawing/2014/main" id="{FD993F32-E0AA-44EE-A521-CFAE2C299A3B}"/>
              </a:ext>
            </a:extLst>
          </p:cNvPr>
          <p:cNvSpPr/>
          <p:nvPr/>
        </p:nvSpPr>
        <p:spPr>
          <a:xfrm>
            <a:off x="279449" y="2311730"/>
            <a:ext cx="307363" cy="2937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25400">
            <a:solidFill/>
          </a:ln>
        </p:spPr>
        <p:txBody>
          <a:bodyPr lIns="37147" tIns="37147" rIns="37147" bIns="37147" anchor="ctr"/>
          <a:lstStyle/>
          <a:p>
            <a:pPr defTabSz="522368">
              <a:defRPr sz="30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1714"/>
          </a:p>
        </p:txBody>
      </p:sp>
      <p:sp>
        <p:nvSpPr>
          <p:cNvPr id="257" name="Shape 459">
            <a:extLst>
              <a:ext uri="{FF2B5EF4-FFF2-40B4-BE49-F238E27FC236}">
                <a16:creationId xmlns:a16="http://schemas.microsoft.com/office/drawing/2014/main" id="{6ED7BD6C-B0D5-407F-AC1E-58CA30939433}"/>
              </a:ext>
            </a:extLst>
          </p:cNvPr>
          <p:cNvSpPr/>
          <p:nvPr/>
        </p:nvSpPr>
        <p:spPr>
          <a:xfrm>
            <a:off x="320779" y="1168162"/>
            <a:ext cx="307363" cy="2937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25400">
            <a:solidFill>
              <a:srgbClr val="CE071D"/>
            </a:solidFill>
          </a:ln>
        </p:spPr>
        <p:txBody>
          <a:bodyPr lIns="37147" tIns="37147" rIns="37147" bIns="37147" anchor="ctr"/>
          <a:lstStyle/>
          <a:p>
            <a:pPr defTabSz="522368">
              <a:defRPr sz="30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1714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9" name="Textfeld 50">
                <a:extLst>
                  <a:ext uri="{FF2B5EF4-FFF2-40B4-BE49-F238E27FC236}">
                    <a16:creationId xmlns:a16="http://schemas.microsoft.com/office/drawing/2014/main" id="{55BFE8D0-A66D-4F62-B54C-430E684ADE2C}"/>
                  </a:ext>
                </a:extLst>
              </p:cNvPr>
              <p:cNvSpPr txBox="1"/>
              <p:nvPr/>
            </p:nvSpPr>
            <p:spPr>
              <a:xfrm>
                <a:off x="715262" y="1915664"/>
                <a:ext cx="22262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𝐵</m:t>
                      </m:r>
                    </m:oMath>
                  </m:oMathPara>
                </a14:m>
                <a:endParaRPr lang="de-DE" dirty="0">
                  <a:solidFill>
                    <a:srgbClr val="00549F"/>
                  </a:solidFill>
                </a:endParaRPr>
              </a:p>
            </p:txBody>
          </p:sp>
        </mc:Choice>
        <mc:Fallback xmlns="">
          <p:sp>
            <p:nvSpPr>
              <p:cNvPr id="259" name="Textfeld 50">
                <a:extLst>
                  <a:ext uri="{FF2B5EF4-FFF2-40B4-BE49-F238E27FC236}">
                    <a16:creationId xmlns:a16="http://schemas.microsoft.com/office/drawing/2014/main" id="{55BFE8D0-A66D-4F62-B54C-430E684ADE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262" y="1915664"/>
                <a:ext cx="222625" cy="276999"/>
              </a:xfrm>
              <a:prstGeom prst="rect">
                <a:avLst/>
              </a:prstGeom>
              <a:blipFill>
                <a:blip r:embed="rId10"/>
                <a:stretch>
                  <a:fillRect l="-21622" r="-18919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0" name="TextBox 259">
                <a:extLst>
                  <a:ext uri="{FF2B5EF4-FFF2-40B4-BE49-F238E27FC236}">
                    <a16:creationId xmlns:a16="http://schemas.microsoft.com/office/drawing/2014/main" id="{D2AD620B-1D98-44EE-844D-D503C823CE01}"/>
                  </a:ext>
                </a:extLst>
              </p:cNvPr>
              <p:cNvSpPr txBox="1"/>
              <p:nvPr/>
            </p:nvSpPr>
            <p:spPr>
              <a:xfrm>
                <a:off x="612448" y="1107036"/>
                <a:ext cx="46192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de-DE" i="1">
                              <a:solidFill>
                                <a:srgbClr val="FF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𝜏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0" name="TextBox 259">
                <a:extLst>
                  <a:ext uri="{FF2B5EF4-FFF2-40B4-BE49-F238E27FC236}">
                    <a16:creationId xmlns:a16="http://schemas.microsoft.com/office/drawing/2014/main" id="{D2AD620B-1D98-44EE-844D-D503C823CE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448" y="1107036"/>
                <a:ext cx="461921" cy="369332"/>
              </a:xfrm>
              <a:prstGeom prst="rect">
                <a:avLst/>
              </a:prstGeom>
              <a:blipFill>
                <a:blip r:embed="rId11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0" name="TextBox 309">
                <a:extLst>
                  <a:ext uri="{FF2B5EF4-FFF2-40B4-BE49-F238E27FC236}">
                    <a16:creationId xmlns:a16="http://schemas.microsoft.com/office/drawing/2014/main" id="{316D8B59-3B54-4B83-8636-10ACDFABED6E}"/>
                  </a:ext>
                </a:extLst>
              </p:cNvPr>
              <p:cNvSpPr txBox="1"/>
              <p:nvPr/>
            </p:nvSpPr>
            <p:spPr>
              <a:xfrm>
                <a:off x="323543" y="1916603"/>
                <a:ext cx="21223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0" name="TextBox 309">
                <a:extLst>
                  <a:ext uri="{FF2B5EF4-FFF2-40B4-BE49-F238E27FC236}">
                    <a16:creationId xmlns:a16="http://schemas.microsoft.com/office/drawing/2014/main" id="{316D8B59-3B54-4B83-8636-10ACDFABED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43" y="1916603"/>
                <a:ext cx="212238" cy="276999"/>
              </a:xfrm>
              <a:prstGeom prst="rect">
                <a:avLst/>
              </a:prstGeom>
              <a:blipFill>
                <a:blip r:embed="rId12"/>
                <a:stretch>
                  <a:fillRect l="-22857" r="-22857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1" name="TextBox 310">
                <a:extLst>
                  <a:ext uri="{FF2B5EF4-FFF2-40B4-BE49-F238E27FC236}">
                    <a16:creationId xmlns:a16="http://schemas.microsoft.com/office/drawing/2014/main" id="{9B505EE8-18AD-4D0B-B0DA-809943488FAE}"/>
                  </a:ext>
                </a:extLst>
              </p:cNvPr>
              <p:cNvSpPr txBox="1"/>
              <p:nvPr/>
            </p:nvSpPr>
            <p:spPr>
              <a:xfrm>
                <a:off x="353549" y="2305152"/>
                <a:ext cx="19422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1" name="TextBox 310">
                <a:extLst>
                  <a:ext uri="{FF2B5EF4-FFF2-40B4-BE49-F238E27FC236}">
                    <a16:creationId xmlns:a16="http://schemas.microsoft.com/office/drawing/2014/main" id="{9B505EE8-18AD-4D0B-B0DA-809943488F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549" y="2305152"/>
                <a:ext cx="194220" cy="276999"/>
              </a:xfrm>
              <a:prstGeom prst="rect">
                <a:avLst/>
              </a:prstGeom>
              <a:blipFill>
                <a:blip r:embed="rId13"/>
                <a:stretch>
                  <a:fillRect l="-28125" r="-21875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3" name="TextBox 312">
                <a:extLst>
                  <a:ext uri="{FF2B5EF4-FFF2-40B4-BE49-F238E27FC236}">
                    <a16:creationId xmlns:a16="http://schemas.microsoft.com/office/drawing/2014/main" id="{7DCFE96B-31AD-4E05-8524-8343CF10F6F4}"/>
                  </a:ext>
                </a:extLst>
              </p:cNvPr>
              <p:cNvSpPr txBox="1"/>
              <p:nvPr/>
            </p:nvSpPr>
            <p:spPr>
              <a:xfrm>
                <a:off x="1079418" y="1929437"/>
                <a:ext cx="19749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3" name="TextBox 312">
                <a:extLst>
                  <a:ext uri="{FF2B5EF4-FFF2-40B4-BE49-F238E27FC236}">
                    <a16:creationId xmlns:a16="http://schemas.microsoft.com/office/drawing/2014/main" id="{7DCFE96B-31AD-4E05-8524-8343CF10F6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9418" y="1929437"/>
                <a:ext cx="197490" cy="276999"/>
              </a:xfrm>
              <a:prstGeom prst="rect">
                <a:avLst/>
              </a:prstGeom>
              <a:blipFill>
                <a:blip r:embed="rId14"/>
                <a:stretch>
                  <a:fillRect l="-28125" r="-25000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4" name="TextBox 313">
                <a:extLst>
                  <a:ext uri="{FF2B5EF4-FFF2-40B4-BE49-F238E27FC236}">
                    <a16:creationId xmlns:a16="http://schemas.microsoft.com/office/drawing/2014/main" id="{26F38901-808E-4893-B922-4CE529F550BE}"/>
                  </a:ext>
                </a:extLst>
              </p:cNvPr>
              <p:cNvSpPr txBox="1"/>
              <p:nvPr/>
            </p:nvSpPr>
            <p:spPr>
              <a:xfrm>
                <a:off x="685449" y="2294461"/>
                <a:ext cx="28559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</m:acc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4" name="TextBox 313">
                <a:extLst>
                  <a:ext uri="{FF2B5EF4-FFF2-40B4-BE49-F238E27FC236}">
                    <a16:creationId xmlns:a16="http://schemas.microsoft.com/office/drawing/2014/main" id="{26F38901-808E-4893-B922-4CE529F550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449" y="2294461"/>
                <a:ext cx="285591" cy="276999"/>
              </a:xfrm>
              <a:prstGeom prst="rect">
                <a:avLst/>
              </a:prstGeom>
              <a:blipFill>
                <a:blip r:embed="rId15"/>
                <a:stretch>
                  <a:fillRect l="-17021" r="-6383" b="-2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01703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50" grpId="0" animBg="1"/>
      <p:bldP spid="52" grpId="0" animBg="1"/>
      <p:bldP spid="54" grpId="0"/>
      <p:bldP spid="58" grpId="0" animBg="1"/>
      <p:bldP spid="76" grpId="0" animBg="1"/>
      <p:bldP spid="79" grpId="0"/>
      <p:bldP spid="82" grpId="0"/>
      <p:bldP spid="103" grpId="0" animBg="1"/>
      <p:bldP spid="225" grpId="0" animBg="1"/>
      <p:bldP spid="226" grpId="0" animBg="1"/>
      <p:bldP spid="230" grpId="0" animBg="1"/>
      <p:bldP spid="231" grpId="0" animBg="1"/>
      <p:bldP spid="232" grpId="0" animBg="1"/>
      <p:bldP spid="233" grpId="0" animBg="1"/>
      <p:bldP spid="238" grpId="0" animBg="1"/>
      <p:bldP spid="239" grpId="0" animBg="1"/>
      <p:bldP spid="240" grpId="0" animBg="1"/>
      <p:bldP spid="256" grpId="0" animBg="1"/>
      <p:bldP spid="257" grpId="0" animBg="1"/>
      <p:bldP spid="259" grpId="0"/>
      <p:bldP spid="260" grpId="0"/>
      <p:bldP spid="310" grpId="0"/>
      <p:bldP spid="311" grpId="0"/>
      <p:bldP spid="313" grpId="0"/>
      <p:bldP spid="31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3D08DE2-F656-42A8-8DE7-2B3AAB0642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AI Model</a:t>
            </a:r>
            <a:endParaRPr lang="en-US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6042FCC4-A18F-4D3D-B031-F12CA3709A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0063" y="5042631"/>
            <a:ext cx="1812206" cy="86733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Arrow: Down 58">
            <a:extLst>
              <a:ext uri="{FF2B5EF4-FFF2-40B4-BE49-F238E27FC236}">
                <a16:creationId xmlns:a16="http://schemas.microsoft.com/office/drawing/2014/main" id="{5B14AA76-1600-4747-9C5E-26FB824898D8}"/>
              </a:ext>
            </a:extLst>
          </p:cNvPr>
          <p:cNvSpPr/>
          <p:nvPr/>
        </p:nvSpPr>
        <p:spPr>
          <a:xfrm rot="15147928">
            <a:off x="5573723" y="4370361"/>
            <a:ext cx="442958" cy="1167727"/>
          </a:xfrm>
          <a:prstGeom prst="downArrow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7525B98-F851-44AB-9F2E-D177FACEF557}"/>
              </a:ext>
            </a:extLst>
          </p:cNvPr>
          <p:cNvSpPr txBox="1"/>
          <p:nvPr/>
        </p:nvSpPr>
        <p:spPr>
          <a:xfrm>
            <a:off x="1846800" y="4085527"/>
            <a:ext cx="13516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Automation</a:t>
            </a:r>
          </a:p>
          <a:p>
            <a:pPr algn="ctr"/>
            <a:r>
              <a:rPr lang="en-GB" dirty="0"/>
              <a:t>Script</a:t>
            </a:r>
            <a:endParaRPr lang="en-US" dirty="0"/>
          </a:p>
        </p:txBody>
      </p:sp>
      <p:pic>
        <p:nvPicPr>
          <p:cNvPr id="82" name="Picture 81">
            <a:extLst>
              <a:ext uri="{FF2B5EF4-FFF2-40B4-BE49-F238E27FC236}">
                <a16:creationId xmlns:a16="http://schemas.microsoft.com/office/drawing/2014/main" id="{6A5B5943-6599-40E3-8918-B05AE0BE8F8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899" b="34204"/>
          <a:stretch/>
        </p:blipFill>
        <p:spPr>
          <a:xfrm>
            <a:off x="2577995" y="1484908"/>
            <a:ext cx="2543044" cy="2374429"/>
          </a:xfrm>
          <a:prstGeom prst="rect">
            <a:avLst/>
          </a:prstGeom>
        </p:spPr>
      </p:pic>
      <p:sp>
        <p:nvSpPr>
          <p:cNvPr id="93" name="Arrow: Curved Right 92">
            <a:extLst>
              <a:ext uri="{FF2B5EF4-FFF2-40B4-BE49-F238E27FC236}">
                <a16:creationId xmlns:a16="http://schemas.microsoft.com/office/drawing/2014/main" id="{9F78B782-0B4E-47F2-931C-EB0A22B30647}"/>
              </a:ext>
            </a:extLst>
          </p:cNvPr>
          <p:cNvSpPr/>
          <p:nvPr/>
        </p:nvSpPr>
        <p:spPr>
          <a:xfrm>
            <a:off x="3358231" y="3991249"/>
            <a:ext cx="491286" cy="975791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4" name="Arrow: Curved Right 93">
            <a:extLst>
              <a:ext uri="{FF2B5EF4-FFF2-40B4-BE49-F238E27FC236}">
                <a16:creationId xmlns:a16="http://schemas.microsoft.com/office/drawing/2014/main" id="{1B4FD7FB-803F-4B42-A4EE-E59F8240DA26}"/>
              </a:ext>
            </a:extLst>
          </p:cNvPr>
          <p:cNvSpPr/>
          <p:nvPr/>
        </p:nvSpPr>
        <p:spPr>
          <a:xfrm rot="10800000">
            <a:off x="3991903" y="3920798"/>
            <a:ext cx="491286" cy="975791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3B384884-58E3-4584-841A-38C8F6DF036E}"/>
              </a:ext>
            </a:extLst>
          </p:cNvPr>
          <p:cNvSpPr txBox="1"/>
          <p:nvPr/>
        </p:nvSpPr>
        <p:spPr>
          <a:xfrm>
            <a:off x="2630259" y="1000312"/>
            <a:ext cx="25875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Latin Hypercube Sampling</a:t>
            </a:r>
            <a:endParaRPr lang="en-US" sz="1600" dirty="0"/>
          </a:p>
        </p:txBody>
      </p: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1ED56909-EF06-46A8-8906-C0120C9073AE}"/>
              </a:ext>
            </a:extLst>
          </p:cNvPr>
          <p:cNvCxnSpPr/>
          <p:nvPr/>
        </p:nvCxnSpPr>
        <p:spPr>
          <a:xfrm>
            <a:off x="3161199" y="2066307"/>
            <a:ext cx="156006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27AB7475-4325-453D-808B-8B55EB9BE7A3}"/>
              </a:ext>
            </a:extLst>
          </p:cNvPr>
          <p:cNvCxnSpPr>
            <a:cxnSpLocks/>
          </p:cNvCxnSpPr>
          <p:nvPr/>
        </p:nvCxnSpPr>
        <p:spPr>
          <a:xfrm>
            <a:off x="3716977" y="1934633"/>
            <a:ext cx="0" cy="153088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CFE8E81B-CC4F-4940-838A-4A3BCF4309F4}"/>
              </a:ext>
            </a:extLst>
          </p:cNvPr>
          <p:cNvCxnSpPr/>
          <p:nvPr/>
        </p:nvCxnSpPr>
        <p:spPr>
          <a:xfrm>
            <a:off x="3161199" y="2511357"/>
            <a:ext cx="156006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2C0BBF84-1C2E-460B-93E6-516A17463174}"/>
              </a:ext>
            </a:extLst>
          </p:cNvPr>
          <p:cNvCxnSpPr>
            <a:cxnSpLocks/>
          </p:cNvCxnSpPr>
          <p:nvPr/>
        </p:nvCxnSpPr>
        <p:spPr>
          <a:xfrm>
            <a:off x="4127500" y="1888067"/>
            <a:ext cx="0" cy="157744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8BC7575E-F51A-4FC7-AF25-59C40AA302A0}"/>
              </a:ext>
            </a:extLst>
          </p:cNvPr>
          <p:cNvCxnSpPr>
            <a:cxnSpLocks/>
          </p:cNvCxnSpPr>
          <p:nvPr/>
        </p:nvCxnSpPr>
        <p:spPr>
          <a:xfrm>
            <a:off x="3264010" y="1934633"/>
            <a:ext cx="0" cy="153088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D30E444E-CAFC-4405-A914-4EAF099C2C1B}"/>
              </a:ext>
            </a:extLst>
          </p:cNvPr>
          <p:cNvCxnSpPr>
            <a:cxnSpLocks/>
          </p:cNvCxnSpPr>
          <p:nvPr/>
        </p:nvCxnSpPr>
        <p:spPr>
          <a:xfrm flipH="1">
            <a:off x="3111589" y="2967567"/>
            <a:ext cx="154940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0F02F1EC-68DA-472E-8A18-B2A10F9DA0DA}"/>
              </a:ext>
            </a:extLst>
          </p:cNvPr>
          <p:cNvCxnSpPr>
            <a:cxnSpLocks/>
          </p:cNvCxnSpPr>
          <p:nvPr/>
        </p:nvCxnSpPr>
        <p:spPr>
          <a:xfrm flipH="1">
            <a:off x="3171865" y="3424767"/>
            <a:ext cx="154940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93FC71DD-181F-4CAC-8FE7-4A3E5472EDC7}"/>
              </a:ext>
            </a:extLst>
          </p:cNvPr>
          <p:cNvCxnSpPr>
            <a:cxnSpLocks/>
          </p:cNvCxnSpPr>
          <p:nvPr/>
        </p:nvCxnSpPr>
        <p:spPr>
          <a:xfrm flipV="1">
            <a:off x="4612640" y="1934633"/>
            <a:ext cx="1" cy="160104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Content Placeholder 8" descr="Chart, scatter chart&#10;&#10;Description automatically generated">
            <a:extLst>
              <a:ext uri="{FF2B5EF4-FFF2-40B4-BE49-F238E27FC236}">
                <a16:creationId xmlns:a16="http://schemas.microsoft.com/office/drawing/2014/main" id="{88610C3D-63BE-44C5-811A-1F6FDA1884E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1505" y="948036"/>
            <a:ext cx="4366952" cy="2911301"/>
          </a:xfrm>
          <a:prstGeom prst="rect">
            <a:avLst/>
          </a:prstGeom>
        </p:spPr>
      </p:pic>
      <p:pic>
        <p:nvPicPr>
          <p:cNvPr id="130" name="Picture 129">
            <a:extLst>
              <a:ext uri="{FF2B5EF4-FFF2-40B4-BE49-F238E27FC236}">
                <a16:creationId xmlns:a16="http://schemas.microsoft.com/office/drawing/2014/main" id="{A408E600-E77A-4A74-B0C4-B9BECFF65E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2382" y="1032947"/>
            <a:ext cx="5555288" cy="4648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541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76" grpId="0"/>
      <p:bldP spid="93" grpId="0" animBg="1"/>
      <p:bldP spid="9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0741135-4CAC-43EA-9BDD-2EFB9E6522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93568"/>
          </a:xfrm>
        </p:spPr>
        <p:txBody>
          <a:bodyPr/>
          <a:lstStyle/>
          <a:p>
            <a:r>
              <a:rPr lang="en-GB" dirty="0"/>
              <a:t>AI Model</a:t>
            </a:r>
            <a:endParaRPr lang="en-US" dirty="0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78826DA4-EA0E-445A-9EC8-A40800E1EE32}"/>
              </a:ext>
            </a:extLst>
          </p:cNvPr>
          <p:cNvGrpSpPr/>
          <p:nvPr/>
        </p:nvGrpSpPr>
        <p:grpSpPr>
          <a:xfrm>
            <a:off x="5092180" y="987915"/>
            <a:ext cx="3503499" cy="4984083"/>
            <a:chOff x="1296601" y="526465"/>
            <a:chExt cx="4270625" cy="6075398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7C04F51C-6AC0-4861-9D3D-023DF50839E3}"/>
                </a:ext>
              </a:extLst>
            </p:cNvPr>
            <p:cNvPicPr/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6601" y="526465"/>
              <a:ext cx="4270625" cy="28470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984B5225-28D0-4D25-86D3-C542FDE06854}"/>
                </a:ext>
              </a:extLst>
            </p:cNvPr>
            <p:cNvPicPr/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6601" y="3754263"/>
              <a:ext cx="4269600" cy="2847600"/>
            </a:xfrm>
            <a:prstGeom prst="rect">
              <a:avLst/>
            </a:prstGeom>
            <a:noFill/>
            <a:ln>
              <a:noFill/>
            </a:ln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9842A1CF-12C8-46EC-BF98-588E83A9F47C}"/>
                  </a:ext>
                </a:extLst>
              </p:cNvPr>
              <p:cNvSpPr txBox="1"/>
              <p:nvPr/>
            </p:nvSpPr>
            <p:spPr>
              <a:xfrm>
                <a:off x="8367740" y="5326173"/>
                <a:ext cx="71814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9842A1CF-12C8-46EC-BF98-588E83A9F4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7740" y="5326173"/>
                <a:ext cx="718145" cy="276999"/>
              </a:xfrm>
              <a:prstGeom prst="rect">
                <a:avLst/>
              </a:prstGeom>
              <a:blipFill>
                <a:blip r:embed="rId4"/>
                <a:stretch>
                  <a:fillRect l="-3419" t="-2222" r="-6838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TextBox 56">
            <a:extLst>
              <a:ext uri="{FF2B5EF4-FFF2-40B4-BE49-F238E27FC236}">
                <a16:creationId xmlns:a16="http://schemas.microsoft.com/office/drawing/2014/main" id="{A3E2E6B0-A6F2-45E8-8659-2F31E9CAF194}"/>
              </a:ext>
            </a:extLst>
          </p:cNvPr>
          <p:cNvSpPr txBox="1"/>
          <p:nvPr/>
        </p:nvSpPr>
        <p:spPr>
          <a:xfrm>
            <a:off x="6298007" y="924897"/>
            <a:ext cx="1091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DP Steel</a:t>
            </a:r>
            <a:endParaRPr lang="en-US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D6C80FC-F8AE-437D-9DD2-14E743BBA0D0}"/>
              </a:ext>
            </a:extLst>
          </p:cNvPr>
          <p:cNvSpPr txBox="1"/>
          <p:nvPr/>
        </p:nvSpPr>
        <p:spPr>
          <a:xfrm>
            <a:off x="6298007" y="3563642"/>
            <a:ext cx="1048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PL Steel</a:t>
            </a:r>
            <a:endParaRPr lang="en-US" dirty="0"/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63B4E629-1711-4446-BF1B-83A499BA33E5}"/>
              </a:ext>
            </a:extLst>
          </p:cNvPr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40"/>
          <a:stretch/>
        </p:blipFill>
        <p:spPr bwMode="auto">
          <a:xfrm>
            <a:off x="1079396" y="1380273"/>
            <a:ext cx="3881459" cy="436673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F1C2D8B6-F190-4275-94C7-4A40B80271C7}"/>
                  </a:ext>
                </a:extLst>
              </p:cNvPr>
              <p:cNvSpPr>
                <a:spLocks noGrp="1"/>
              </p:cNvSpPr>
              <p:nvPr>
                <p:ph type="body" sz="quarter" idx="12"/>
              </p:nvPr>
            </p:nvSpPr>
            <p:spPr>
              <a:xfrm>
                <a:off x="9666269" y="1336756"/>
                <a:ext cx="2377733" cy="593569"/>
              </a:xfr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800" b="0" i="1" smtClean="0">
                          <a:latin typeface="Cambria Math" panose="02040503050406030204" pitchFamily="18" charset="0"/>
                        </a:rPr>
                        <m:t>𝑇𝑟𝑢𝑒</m:t>
                      </m:r>
                      <m:r>
                        <a:rPr lang="en-GB" sz="1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800" b="0" i="1" smtClean="0">
                          <a:latin typeface="Cambria Math" panose="02040503050406030204" pitchFamily="18" charset="0"/>
                        </a:rPr>
                        <m:t>𝑉𝑎𝑙𝑢𝑒</m:t>
                      </m:r>
                      <m:r>
                        <a:rPr lang="en-GB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z="1800" b="0" i="0" smtClean="0">
                          <a:latin typeface="Cambria Math" panose="02040503050406030204" pitchFamily="18" charset="0"/>
                        </a:rPr>
                        <m:t>AI</m:t>
                      </m:r>
                      <m:r>
                        <a:rPr lang="en-GB" sz="18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800" b="0" i="1" smtClean="0">
                          <a:latin typeface="Cambria Math" panose="02040503050406030204" pitchFamily="18" charset="0"/>
                        </a:rPr>
                        <m:t>𝑃𝑟𝑒𝑑𝑖𝑐𝑡𝑖𝑜𝑛</m:t>
                      </m:r>
                      <m:r>
                        <a:rPr lang="en-GB" sz="1800" b="0" i="1" smtClean="0"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GB" sz="1800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GB" sz="1800" b="0" i="1" smtClean="0">
                          <a:latin typeface="Cambria Math" panose="02040503050406030204" pitchFamily="18" charset="0"/>
                        </a:rPr>
                        <m:t>,</m:t>
                      </m:r>
                      <m:acc>
                        <m:accPr>
                          <m:chr m:val="̂"/>
                          <m:ctrlPr>
                            <a:rPr lang="en-GB" sz="1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</m:acc>
                      <m:r>
                        <a:rPr lang="en-GB" sz="1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1800" b="0" dirty="0"/>
              </a:p>
              <a:p>
                <a:endParaRPr lang="en-GB" b="0" dirty="0"/>
              </a:p>
              <a:p>
                <a:endParaRPr lang="en-GB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F1C2D8B6-F190-4275-94C7-4A40B80271C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2"/>
              </p:nvPr>
            </p:nvSpPr>
            <p:spPr>
              <a:xfrm>
                <a:off x="9666269" y="1336756"/>
                <a:ext cx="2377733" cy="593569"/>
              </a:xfrm>
              <a:blipFill>
                <a:blip r:embed="rId6"/>
                <a:stretch>
                  <a:fillRect l="-513" r="-7692" b="-112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2E89DBE5-5709-4BC6-82D0-CD7A32D7D56E}"/>
                  </a:ext>
                </a:extLst>
              </p:cNvPr>
              <p:cNvSpPr txBox="1"/>
              <p:nvPr/>
            </p:nvSpPr>
            <p:spPr>
              <a:xfrm>
                <a:off x="9589742" y="2205966"/>
                <a:ext cx="2377733" cy="7645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𝑆𝑆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𝑡𝑜𝑡</m:t>
                          </m:r>
                        </m:sub>
                      </m:sSub>
                      <m:r>
                        <a:rPr lang="en-US" i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2E89DBE5-5709-4BC6-82D0-CD7A32D7D5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89742" y="2205966"/>
                <a:ext cx="2377733" cy="76456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927AAA67-1FA0-4652-901C-607D6254C6F9}"/>
                  </a:ext>
                </a:extLst>
              </p:cNvPr>
              <p:cNvSpPr txBox="1"/>
              <p:nvPr/>
            </p:nvSpPr>
            <p:spPr>
              <a:xfrm>
                <a:off x="9644716" y="2959173"/>
                <a:ext cx="2328999" cy="7645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𝑆𝑆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𝑟𝑒𝑠</m:t>
                          </m:r>
                        </m:sub>
                      </m:sSub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927AAA67-1FA0-4652-901C-607D6254C6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44716" y="2959173"/>
                <a:ext cx="2328999" cy="76456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8DA3C050-0231-4607-A692-3FC6DA5AAF19}"/>
                  </a:ext>
                </a:extLst>
              </p:cNvPr>
              <p:cNvSpPr txBox="1"/>
              <p:nvPr/>
            </p:nvSpPr>
            <p:spPr>
              <a:xfrm>
                <a:off x="9666269" y="3752918"/>
                <a:ext cx="1687531" cy="6595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0">
                          <a:latin typeface="Cambria Math" panose="02040503050406030204" pitchFamily="18" charset="0"/>
                        </a:rPr>
                        <m:t>=1−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𝑆𝑆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𝑟𝑒𝑠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𝑆𝑆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𝑡𝑜𝑡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8DA3C050-0231-4607-A692-3FC6DA5AAF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6269" y="3752918"/>
                <a:ext cx="1687531" cy="65954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F0479B1C-AF61-4E8C-8A2B-5DEEC3745D80}"/>
                  </a:ext>
                </a:extLst>
              </p:cNvPr>
              <p:cNvSpPr txBox="1"/>
              <p:nvPr/>
            </p:nvSpPr>
            <p:spPr>
              <a:xfrm>
                <a:off x="8367740" y="2683911"/>
                <a:ext cx="71814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F0479B1C-AF61-4E8C-8A2B-5DEEC3745D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7740" y="2683911"/>
                <a:ext cx="718145" cy="276999"/>
              </a:xfrm>
              <a:prstGeom prst="rect">
                <a:avLst/>
              </a:prstGeom>
              <a:blipFill>
                <a:blip r:embed="rId10"/>
                <a:stretch>
                  <a:fillRect l="-3419" t="-2174" r="-6838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56084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  <p:bldP spid="64" grpId="0"/>
      <p:bldP spid="66" grpId="0"/>
      <p:bldP spid="69" grpId="0"/>
      <p:bldP spid="3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D1D0915-9739-454D-8AA3-5B3B27C966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82668"/>
          </a:xfrm>
        </p:spPr>
        <p:txBody>
          <a:bodyPr/>
          <a:lstStyle/>
          <a:p>
            <a:r>
              <a:rPr lang="en-GB" dirty="0"/>
              <a:t>AI Model</a:t>
            </a:r>
            <a:endParaRPr lang="en-US" dirty="0"/>
          </a:p>
        </p:txBody>
      </p:sp>
      <p:pic>
        <p:nvPicPr>
          <p:cNvPr id="46" name="Picture 2">
            <a:extLst>
              <a:ext uri="{FF2B5EF4-FFF2-40B4-BE49-F238E27FC236}">
                <a16:creationId xmlns:a16="http://schemas.microsoft.com/office/drawing/2014/main" id="{063B0FC7-03AB-4BE6-BD31-80F8AAFF8F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5270" y="1117817"/>
            <a:ext cx="1917688" cy="77721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63CD88C6-0A30-4AEC-9105-19E697989423}"/>
              </a:ext>
            </a:extLst>
          </p:cNvPr>
          <p:cNvSpPr txBox="1"/>
          <p:nvPr/>
        </p:nvSpPr>
        <p:spPr>
          <a:xfrm>
            <a:off x="5845120" y="1178918"/>
            <a:ext cx="2960154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dirty="0"/>
              <a:t>Simulation Output</a:t>
            </a:r>
          </a:p>
          <a:p>
            <a:pPr algn="ctr"/>
            <a:r>
              <a:rPr lang="en-GB" dirty="0"/>
              <a:t>(Force-Displacement Data)</a:t>
            </a:r>
          </a:p>
        </p:txBody>
      </p: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EB972CDC-BB7D-48E8-A7A3-103ACD53279B}"/>
              </a:ext>
            </a:extLst>
          </p:cNvPr>
          <p:cNvCxnSpPr>
            <a:cxnSpLocks/>
            <a:stCxn id="103" idx="2"/>
            <a:endCxn id="55" idx="0"/>
          </p:cNvCxnSpPr>
          <p:nvPr/>
        </p:nvCxnSpPr>
        <p:spPr>
          <a:xfrm rot="16200000" flipH="1">
            <a:off x="2548068" y="1346690"/>
            <a:ext cx="1017971" cy="2007393"/>
          </a:xfrm>
          <a:prstGeom prst="bentConnector3">
            <a:avLst>
              <a:gd name="adj1" fmla="val 6913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6DB31C29-4443-40DC-A2E4-A5B15C91109F}"/>
              </a:ext>
            </a:extLst>
          </p:cNvPr>
          <p:cNvCxnSpPr>
            <a:cxnSpLocks/>
            <a:stCxn id="47" idx="2"/>
            <a:endCxn id="55" idx="0"/>
          </p:cNvCxnSpPr>
          <p:nvPr/>
        </p:nvCxnSpPr>
        <p:spPr>
          <a:xfrm rot="5400000">
            <a:off x="5175912" y="710088"/>
            <a:ext cx="1034124" cy="3264447"/>
          </a:xfrm>
          <a:prstGeom prst="bentConnector3">
            <a:avLst>
              <a:gd name="adj1" fmla="val 70059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AF2CEBB1-137F-4561-A3D2-989DE32E4047}"/>
              </a:ext>
            </a:extLst>
          </p:cNvPr>
          <p:cNvSpPr txBox="1"/>
          <p:nvPr/>
        </p:nvSpPr>
        <p:spPr>
          <a:xfrm>
            <a:off x="468764" y="2911759"/>
            <a:ext cx="2171804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dirty="0"/>
              <a:t>AI Simulation Input</a:t>
            </a:r>
          </a:p>
          <a:p>
            <a:pPr algn="ctr"/>
            <a:r>
              <a:rPr lang="en-GB" dirty="0"/>
              <a:t>(CP Parameters + Displacement)</a:t>
            </a:r>
          </a:p>
        </p:txBody>
      </p:sp>
      <p:cxnSp>
        <p:nvCxnSpPr>
          <p:cNvPr id="51" name="Connector: Elbow 48">
            <a:extLst>
              <a:ext uri="{FF2B5EF4-FFF2-40B4-BE49-F238E27FC236}">
                <a16:creationId xmlns:a16="http://schemas.microsoft.com/office/drawing/2014/main" id="{88761D2D-E99B-48CE-AF3E-6797D2C5528E}"/>
              </a:ext>
            </a:extLst>
          </p:cNvPr>
          <p:cNvCxnSpPr>
            <a:cxnSpLocks/>
            <a:stCxn id="50" idx="3"/>
            <a:endCxn id="55" idx="1"/>
          </p:cNvCxnSpPr>
          <p:nvPr/>
        </p:nvCxnSpPr>
        <p:spPr>
          <a:xfrm flipV="1">
            <a:off x="2640568" y="3372524"/>
            <a:ext cx="684622" cy="9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CB10461A-EFFF-4CBC-A041-3F877F0F28A7}"/>
              </a:ext>
            </a:extLst>
          </p:cNvPr>
          <p:cNvSpPr txBox="1"/>
          <p:nvPr/>
        </p:nvSpPr>
        <p:spPr>
          <a:xfrm>
            <a:off x="5318671" y="3055410"/>
            <a:ext cx="3448562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dirty="0"/>
              <a:t>AI Conducted Simulation Output</a:t>
            </a:r>
          </a:p>
          <a:p>
            <a:pPr algn="ctr"/>
            <a:r>
              <a:rPr lang="en-GB" dirty="0"/>
              <a:t>(Force Data)</a:t>
            </a:r>
          </a:p>
        </p:txBody>
      </p:sp>
      <p:cxnSp>
        <p:nvCxnSpPr>
          <p:cNvPr id="53" name="Connector: Elbow 53">
            <a:extLst>
              <a:ext uri="{FF2B5EF4-FFF2-40B4-BE49-F238E27FC236}">
                <a16:creationId xmlns:a16="http://schemas.microsoft.com/office/drawing/2014/main" id="{875385B6-D127-4B29-BFB4-F88315181BC4}"/>
              </a:ext>
            </a:extLst>
          </p:cNvPr>
          <p:cNvCxnSpPr>
            <a:cxnSpLocks/>
            <a:stCxn id="55" idx="3"/>
            <a:endCxn id="52" idx="1"/>
          </p:cNvCxnSpPr>
          <p:nvPr/>
        </p:nvCxnSpPr>
        <p:spPr>
          <a:xfrm>
            <a:off x="4796310" y="3372524"/>
            <a:ext cx="522361" cy="605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EED9DB08-7427-49EB-9A6A-67ADDD7FECE9}"/>
              </a:ext>
            </a:extLst>
          </p:cNvPr>
          <p:cNvSpPr txBox="1"/>
          <p:nvPr/>
        </p:nvSpPr>
        <p:spPr>
          <a:xfrm>
            <a:off x="3196058" y="2151718"/>
            <a:ext cx="1559083" cy="2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Training Data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163D6884-222E-4A36-9EBB-9991F24016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5190" y="2859373"/>
            <a:ext cx="1471120" cy="1026301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56" name="Connector: Elbow 121">
            <a:extLst>
              <a:ext uri="{FF2B5EF4-FFF2-40B4-BE49-F238E27FC236}">
                <a16:creationId xmlns:a16="http://schemas.microsoft.com/office/drawing/2014/main" id="{1D93BFB8-55DE-457E-BB16-963CC354E462}"/>
              </a:ext>
            </a:extLst>
          </p:cNvPr>
          <p:cNvCxnSpPr>
            <a:cxnSpLocks/>
            <a:stCxn id="103" idx="3"/>
            <a:endCxn id="46" idx="1"/>
          </p:cNvCxnSpPr>
          <p:nvPr/>
        </p:nvCxnSpPr>
        <p:spPr>
          <a:xfrm flipV="1">
            <a:off x="3064265" y="1506426"/>
            <a:ext cx="431005" cy="1181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or: Elbow 121">
            <a:extLst>
              <a:ext uri="{FF2B5EF4-FFF2-40B4-BE49-F238E27FC236}">
                <a16:creationId xmlns:a16="http://schemas.microsoft.com/office/drawing/2014/main" id="{EE867EE0-BC33-49BC-A8DE-371978F49FCA}"/>
              </a:ext>
            </a:extLst>
          </p:cNvPr>
          <p:cNvCxnSpPr>
            <a:cxnSpLocks/>
            <a:stCxn id="46" idx="3"/>
            <a:endCxn id="47" idx="1"/>
          </p:cNvCxnSpPr>
          <p:nvPr/>
        </p:nvCxnSpPr>
        <p:spPr>
          <a:xfrm flipV="1">
            <a:off x="5412958" y="1502084"/>
            <a:ext cx="432162" cy="434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350B2F7D-D237-4A6D-A210-B4D1AEBA742A}"/>
              </a:ext>
            </a:extLst>
          </p:cNvPr>
          <p:cNvSpPr txBox="1"/>
          <p:nvPr/>
        </p:nvSpPr>
        <p:spPr>
          <a:xfrm>
            <a:off x="9254945" y="2939902"/>
            <a:ext cx="2108099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dirty="0"/>
              <a:t>Experimental (True) Data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68750637-E43C-4D6C-B08B-FAEC534CA55F}"/>
              </a:ext>
            </a:extLst>
          </p:cNvPr>
          <p:cNvGrpSpPr/>
          <p:nvPr/>
        </p:nvGrpSpPr>
        <p:grpSpPr>
          <a:xfrm>
            <a:off x="7560743" y="4023565"/>
            <a:ext cx="2494171" cy="1699883"/>
            <a:chOff x="6286499" y="43959"/>
            <a:chExt cx="5049937" cy="4064363"/>
          </a:xfrm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61703679-AAAF-4C05-9B96-448B053D7F41}"/>
                </a:ext>
              </a:extLst>
            </p:cNvPr>
            <p:cNvGrpSpPr/>
            <p:nvPr/>
          </p:nvGrpSpPr>
          <p:grpSpPr>
            <a:xfrm>
              <a:off x="6286499" y="43959"/>
              <a:ext cx="5049937" cy="4064363"/>
              <a:chOff x="6257927" y="1630024"/>
              <a:chExt cx="4892292" cy="3830861"/>
            </a:xfrm>
          </p:grpSpPr>
          <p:pic>
            <p:nvPicPr>
              <p:cNvPr id="62" name="Picture 61" descr="A picture containing photo, air, filled, colorful&#10;&#10;Description automatically generated">
                <a:extLst>
                  <a:ext uri="{FF2B5EF4-FFF2-40B4-BE49-F238E27FC236}">
                    <a16:creationId xmlns:a16="http://schemas.microsoft.com/office/drawing/2014/main" id="{0E156D50-7230-427E-89B3-20C22484A2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57927" y="1630024"/>
                <a:ext cx="4892292" cy="3830861"/>
              </a:xfrm>
              <a:prstGeom prst="rect">
                <a:avLst/>
              </a:prstGeom>
            </p:spPr>
          </p:pic>
          <p:cxnSp>
            <p:nvCxnSpPr>
              <p:cNvPr id="63" name="Straight Arrow Connector 62">
                <a:extLst>
                  <a:ext uri="{FF2B5EF4-FFF2-40B4-BE49-F238E27FC236}">
                    <a16:creationId xmlns:a16="http://schemas.microsoft.com/office/drawing/2014/main" id="{340FA999-8BB5-4E12-BD88-ADD3C8DC061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723880" y="2128726"/>
                <a:ext cx="0" cy="1266408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Arrow Connector 63">
                <a:extLst>
                  <a:ext uri="{FF2B5EF4-FFF2-40B4-BE49-F238E27FC236}">
                    <a16:creationId xmlns:a16="http://schemas.microsoft.com/office/drawing/2014/main" id="{75DB6041-F61F-4FE1-97D0-B1246DECB7F4}"/>
                  </a:ext>
                </a:extLst>
              </p:cNvPr>
              <p:cNvCxnSpPr/>
              <p:nvPr/>
            </p:nvCxnSpPr>
            <p:spPr>
              <a:xfrm>
                <a:off x="10300970" y="2397374"/>
                <a:ext cx="0" cy="1148080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Arrow Connector 64">
                <a:extLst>
                  <a:ext uri="{FF2B5EF4-FFF2-40B4-BE49-F238E27FC236}">
                    <a16:creationId xmlns:a16="http://schemas.microsoft.com/office/drawing/2014/main" id="{78A109E6-07A8-4CB6-977B-1A745285A1A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86315" y="2702766"/>
                <a:ext cx="0" cy="1020874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Arrow Connector 65">
                <a:extLst>
                  <a:ext uri="{FF2B5EF4-FFF2-40B4-BE49-F238E27FC236}">
                    <a16:creationId xmlns:a16="http://schemas.microsoft.com/office/drawing/2014/main" id="{EF8FDC9D-D2E5-4446-A414-DB152E5FE11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464675" y="3029172"/>
                <a:ext cx="0" cy="861060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Arrow Connector 66">
                <a:extLst>
                  <a:ext uri="{FF2B5EF4-FFF2-40B4-BE49-F238E27FC236}">
                    <a16:creationId xmlns:a16="http://schemas.microsoft.com/office/drawing/2014/main" id="{9BE00D11-80E8-4734-9ABB-CE713DBC08C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054465" y="3276806"/>
                <a:ext cx="0" cy="741474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Arrow Connector 67">
                <a:extLst>
                  <a:ext uri="{FF2B5EF4-FFF2-40B4-BE49-F238E27FC236}">
                    <a16:creationId xmlns:a16="http://schemas.microsoft.com/office/drawing/2014/main" id="{7D6206DC-9889-42E7-836B-15E82301C9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37905" y="3603212"/>
                <a:ext cx="0" cy="574040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Arrow Connector 68">
                <a:extLst>
                  <a:ext uri="{FF2B5EF4-FFF2-40B4-BE49-F238E27FC236}">
                    <a16:creationId xmlns:a16="http://schemas.microsoft.com/office/drawing/2014/main" id="{040C1E3E-3D55-41C5-9AB5-F782EF9CCC4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215630" y="3891280"/>
                <a:ext cx="0" cy="438372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Arrow Connector 69">
                <a:extLst>
                  <a:ext uri="{FF2B5EF4-FFF2-40B4-BE49-F238E27FC236}">
                    <a16:creationId xmlns:a16="http://schemas.microsoft.com/office/drawing/2014/main" id="{CA654265-7075-4C15-BC6D-5E2812F5086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95260" y="4217892"/>
                <a:ext cx="0" cy="250603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Arrow Connector 70">
                <a:extLst>
                  <a:ext uri="{FF2B5EF4-FFF2-40B4-BE49-F238E27FC236}">
                    <a16:creationId xmlns:a16="http://schemas.microsoft.com/office/drawing/2014/main" id="{1F7A438E-BD3A-4915-8B2F-C2A4F0D774B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79970" y="4468495"/>
                <a:ext cx="0" cy="179705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61" name="Picture 2" descr="Image for post">
              <a:extLst>
                <a:ext uri="{FF2B5EF4-FFF2-40B4-BE49-F238E27FC236}">
                  <a16:creationId xmlns:a16="http://schemas.microsoft.com/office/drawing/2014/main" id="{BE16DB62-4A08-423E-BC2B-496C78503D9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07983" y="950323"/>
              <a:ext cx="2216600" cy="6929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72" name="Connector: Elbow 121">
            <a:extLst>
              <a:ext uri="{FF2B5EF4-FFF2-40B4-BE49-F238E27FC236}">
                <a16:creationId xmlns:a16="http://schemas.microsoft.com/office/drawing/2014/main" id="{D3CE1C1D-4DD6-4E2F-B515-F55CDB98992E}"/>
              </a:ext>
            </a:extLst>
          </p:cNvPr>
          <p:cNvCxnSpPr>
            <a:cxnSpLocks/>
            <a:stCxn id="149" idx="2"/>
            <a:endCxn id="58" idx="0"/>
          </p:cNvCxnSpPr>
          <p:nvPr/>
        </p:nvCxnSpPr>
        <p:spPr>
          <a:xfrm>
            <a:off x="10308995" y="2498891"/>
            <a:ext cx="0" cy="44101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3" name="Picture 2">
            <a:extLst>
              <a:ext uri="{FF2B5EF4-FFF2-40B4-BE49-F238E27FC236}">
                <a16:creationId xmlns:a16="http://schemas.microsoft.com/office/drawing/2014/main" id="{FE249607-4F3E-4029-B8DA-6383FFD88C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525" y="4420807"/>
            <a:ext cx="2222689" cy="90083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BE7FC91F-789B-4AD7-942D-A00E50B61167}"/>
              </a:ext>
            </a:extLst>
          </p:cNvPr>
          <p:cNvCxnSpPr>
            <a:cxnSpLocks/>
            <a:stCxn id="52" idx="2"/>
            <a:endCxn id="62" idx="0"/>
          </p:cNvCxnSpPr>
          <p:nvPr/>
        </p:nvCxnSpPr>
        <p:spPr>
          <a:xfrm rot="16200000" flipH="1">
            <a:off x="7764478" y="2980214"/>
            <a:ext cx="321824" cy="1764877"/>
          </a:xfrm>
          <a:prstGeom prst="bentConnector3">
            <a:avLst>
              <a:gd name="adj1" fmla="val 31584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F7BA596F-E25F-4263-BC42-8FC30220B920}"/>
              </a:ext>
            </a:extLst>
          </p:cNvPr>
          <p:cNvCxnSpPr>
            <a:cxnSpLocks/>
            <a:stCxn id="58" idx="2"/>
            <a:endCxn id="62" idx="0"/>
          </p:cNvCxnSpPr>
          <p:nvPr/>
        </p:nvCxnSpPr>
        <p:spPr>
          <a:xfrm rot="5400000">
            <a:off x="9339746" y="3054316"/>
            <a:ext cx="437332" cy="1501166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9C2E5400-5A5F-4E38-84B4-5AC1BDD5D20C}"/>
              </a:ext>
            </a:extLst>
          </p:cNvPr>
          <p:cNvSpPr txBox="1"/>
          <p:nvPr/>
        </p:nvSpPr>
        <p:spPr>
          <a:xfrm>
            <a:off x="4252725" y="4395540"/>
            <a:ext cx="2051759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dirty="0"/>
              <a:t>Best 25 AI Conducted Simulations</a:t>
            </a:r>
          </a:p>
        </p:txBody>
      </p:sp>
      <p:cxnSp>
        <p:nvCxnSpPr>
          <p:cNvPr id="77" name="Connector: Elbow 121">
            <a:extLst>
              <a:ext uri="{FF2B5EF4-FFF2-40B4-BE49-F238E27FC236}">
                <a16:creationId xmlns:a16="http://schemas.microsoft.com/office/drawing/2014/main" id="{54C4C6F3-0845-4165-8F9D-39BB316AAF24}"/>
              </a:ext>
            </a:extLst>
          </p:cNvPr>
          <p:cNvCxnSpPr>
            <a:cxnSpLocks/>
            <a:stCxn id="62" idx="1"/>
            <a:endCxn id="76" idx="3"/>
          </p:cNvCxnSpPr>
          <p:nvPr/>
        </p:nvCxnSpPr>
        <p:spPr>
          <a:xfrm flipH="1" flipV="1">
            <a:off x="6304484" y="4857205"/>
            <a:ext cx="1256259" cy="1630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ctor: Elbow 121">
            <a:extLst>
              <a:ext uri="{FF2B5EF4-FFF2-40B4-BE49-F238E27FC236}">
                <a16:creationId xmlns:a16="http://schemas.microsoft.com/office/drawing/2014/main" id="{0A46AA95-0D21-4B62-8625-B0960E501589}"/>
              </a:ext>
            </a:extLst>
          </p:cNvPr>
          <p:cNvCxnSpPr>
            <a:cxnSpLocks/>
            <a:stCxn id="76" idx="1"/>
            <a:endCxn id="73" idx="3"/>
          </p:cNvCxnSpPr>
          <p:nvPr/>
        </p:nvCxnSpPr>
        <p:spPr>
          <a:xfrm flipH="1">
            <a:off x="2668214" y="4857205"/>
            <a:ext cx="1584511" cy="1401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85002C39-FBB1-4EBA-9037-593CBE4D9DAD}"/>
              </a:ext>
            </a:extLst>
          </p:cNvPr>
          <p:cNvSpPr txBox="1"/>
          <p:nvPr/>
        </p:nvSpPr>
        <p:spPr>
          <a:xfrm>
            <a:off x="2809416" y="4437472"/>
            <a:ext cx="1471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Verification</a:t>
            </a:r>
          </a:p>
        </p:txBody>
      </p:sp>
      <p:cxnSp>
        <p:nvCxnSpPr>
          <p:cNvPr id="80" name="Connector: Elbow 79">
            <a:extLst>
              <a:ext uri="{FF2B5EF4-FFF2-40B4-BE49-F238E27FC236}">
                <a16:creationId xmlns:a16="http://schemas.microsoft.com/office/drawing/2014/main" id="{A091006A-74E8-4147-9BB1-3AB1799BAD7E}"/>
              </a:ext>
            </a:extLst>
          </p:cNvPr>
          <p:cNvCxnSpPr>
            <a:cxnSpLocks/>
            <a:stCxn id="73" idx="2"/>
            <a:endCxn id="58" idx="3"/>
          </p:cNvCxnSpPr>
          <p:nvPr/>
        </p:nvCxnSpPr>
        <p:spPr>
          <a:xfrm rot="5400000" flipH="1" flipV="1">
            <a:off x="5430672" y="-610734"/>
            <a:ext cx="2058570" cy="9806174"/>
          </a:xfrm>
          <a:prstGeom prst="bentConnector4">
            <a:avLst>
              <a:gd name="adj1" fmla="val -20912"/>
              <a:gd name="adj2" fmla="val 102331"/>
            </a:avLst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5FA5828F-0484-4F80-B4FA-18408ACDCC3D}"/>
              </a:ext>
            </a:extLst>
          </p:cNvPr>
          <p:cNvCxnSpPr>
            <a:cxnSpLocks/>
            <a:stCxn id="76" idx="2"/>
            <a:endCxn id="58" idx="3"/>
          </p:cNvCxnSpPr>
          <p:nvPr/>
        </p:nvCxnSpPr>
        <p:spPr>
          <a:xfrm rot="5400000" flipH="1" flipV="1">
            <a:off x="7292923" y="1248749"/>
            <a:ext cx="2055802" cy="6084439"/>
          </a:xfrm>
          <a:prstGeom prst="bentConnector4">
            <a:avLst>
              <a:gd name="adj1" fmla="val -20363"/>
              <a:gd name="adj2" fmla="val 103757"/>
            </a:avLst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02DB8EF2-9973-416B-B23D-67973E25DA7D}"/>
              </a:ext>
            </a:extLst>
          </p:cNvPr>
          <p:cNvSpPr txBox="1"/>
          <p:nvPr/>
        </p:nvSpPr>
        <p:spPr>
          <a:xfrm>
            <a:off x="4832873" y="5701470"/>
            <a:ext cx="2157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Comparison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FF7C8227-7183-4527-B1D8-85FD9F9F9827}"/>
              </a:ext>
            </a:extLst>
          </p:cNvPr>
          <p:cNvSpPr txBox="1"/>
          <p:nvPr/>
        </p:nvSpPr>
        <p:spPr>
          <a:xfrm>
            <a:off x="1042449" y="1195071"/>
            <a:ext cx="2021816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dirty="0"/>
              <a:t>Simulation Input</a:t>
            </a:r>
          </a:p>
          <a:p>
            <a:r>
              <a:rPr lang="en-GB" dirty="0"/>
              <a:t>(CP Parameters)</a:t>
            </a:r>
          </a:p>
        </p:txBody>
      </p:sp>
      <p:pic>
        <p:nvPicPr>
          <p:cNvPr id="149" name="Picture 148" descr="Chart, line chart&#10;&#10;Description automatically generated">
            <a:extLst>
              <a:ext uri="{FF2B5EF4-FFF2-40B4-BE49-F238E27FC236}">
                <a16:creationId xmlns:a16="http://schemas.microsoft.com/office/drawing/2014/main" id="{5BA89D06-69D6-411E-B719-10384B3F6A40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85" r="8538"/>
          <a:stretch/>
        </p:blipFill>
        <p:spPr>
          <a:xfrm>
            <a:off x="9047033" y="848408"/>
            <a:ext cx="2523924" cy="1650483"/>
          </a:xfrm>
          <a:prstGeom prst="rect">
            <a:avLst/>
          </a:prstGeom>
        </p:spPr>
      </p:pic>
      <p:sp>
        <p:nvSpPr>
          <p:cNvPr id="225" name="Pfeil: nach links gekrümmt 8">
            <a:extLst>
              <a:ext uri="{FF2B5EF4-FFF2-40B4-BE49-F238E27FC236}">
                <a16:creationId xmlns:a16="http://schemas.microsoft.com/office/drawing/2014/main" id="{08CACB24-1979-454A-9F7B-B46EF94569B6}"/>
              </a:ext>
            </a:extLst>
          </p:cNvPr>
          <p:cNvSpPr/>
          <p:nvPr/>
        </p:nvSpPr>
        <p:spPr bwMode="auto">
          <a:xfrm>
            <a:off x="4832873" y="1024839"/>
            <a:ext cx="502353" cy="1149468"/>
          </a:xfrm>
          <a:prstGeom prst="curvedLeftArrow">
            <a:avLst/>
          </a:prstGeom>
          <a:solidFill>
            <a:srgbClr val="DDDDDD"/>
          </a:solidFill>
          <a:ln w="1079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26" name="Pfeil: nach links gekrümmt 8">
            <a:extLst>
              <a:ext uri="{FF2B5EF4-FFF2-40B4-BE49-F238E27FC236}">
                <a16:creationId xmlns:a16="http://schemas.microsoft.com/office/drawing/2014/main" id="{9BC8A1E2-5F07-4583-8AB3-7112558FFB13}"/>
              </a:ext>
            </a:extLst>
          </p:cNvPr>
          <p:cNvSpPr/>
          <p:nvPr/>
        </p:nvSpPr>
        <p:spPr bwMode="auto">
          <a:xfrm rot="10983124">
            <a:off x="3547409" y="903388"/>
            <a:ext cx="502353" cy="1149468"/>
          </a:xfrm>
          <a:prstGeom prst="curvedLeftArrow">
            <a:avLst/>
          </a:prstGeom>
          <a:solidFill>
            <a:srgbClr val="DDDDDD"/>
          </a:solidFill>
          <a:ln w="1079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30" name="Shape 424">
            <a:extLst>
              <a:ext uri="{FF2B5EF4-FFF2-40B4-BE49-F238E27FC236}">
                <a16:creationId xmlns:a16="http://schemas.microsoft.com/office/drawing/2014/main" id="{8367CE20-7ED4-42C0-9C5F-3E94D4E67503}"/>
              </a:ext>
            </a:extLst>
          </p:cNvPr>
          <p:cNvSpPr/>
          <p:nvPr/>
        </p:nvSpPr>
        <p:spPr>
          <a:xfrm>
            <a:off x="684518" y="2313192"/>
            <a:ext cx="307363" cy="2937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25400">
            <a:solidFill/>
          </a:ln>
        </p:spPr>
        <p:txBody>
          <a:bodyPr lIns="37147" tIns="37147" rIns="37147" bIns="37147" anchor="ctr"/>
          <a:lstStyle/>
          <a:p>
            <a:pPr defTabSz="522368">
              <a:defRPr sz="30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1714"/>
          </a:p>
        </p:txBody>
      </p:sp>
      <p:sp>
        <p:nvSpPr>
          <p:cNvPr id="231" name="Shape 428">
            <a:extLst>
              <a:ext uri="{FF2B5EF4-FFF2-40B4-BE49-F238E27FC236}">
                <a16:creationId xmlns:a16="http://schemas.microsoft.com/office/drawing/2014/main" id="{37DCC348-9D5B-42DD-B9E5-83BE725BFE46}"/>
              </a:ext>
            </a:extLst>
          </p:cNvPr>
          <p:cNvSpPr/>
          <p:nvPr/>
        </p:nvSpPr>
        <p:spPr>
          <a:xfrm>
            <a:off x="1090916" y="2107279"/>
            <a:ext cx="307363" cy="2937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25400">
            <a:solidFill/>
          </a:ln>
        </p:spPr>
        <p:txBody>
          <a:bodyPr lIns="37147" tIns="37147" rIns="37147" bIns="37147" anchor="ctr"/>
          <a:lstStyle/>
          <a:p>
            <a:pPr defTabSz="522368">
              <a:defRPr sz="30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1714"/>
          </a:p>
        </p:txBody>
      </p:sp>
      <p:sp>
        <p:nvSpPr>
          <p:cNvPr id="232" name="Shape 432">
            <a:extLst>
              <a:ext uri="{FF2B5EF4-FFF2-40B4-BE49-F238E27FC236}">
                <a16:creationId xmlns:a16="http://schemas.microsoft.com/office/drawing/2014/main" id="{7A3C3A41-2E0D-47BA-B10B-CA5FECB6A76F}"/>
              </a:ext>
            </a:extLst>
          </p:cNvPr>
          <p:cNvSpPr/>
          <p:nvPr/>
        </p:nvSpPr>
        <p:spPr>
          <a:xfrm>
            <a:off x="689726" y="1196524"/>
            <a:ext cx="307363" cy="2937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25400">
            <a:solidFill/>
          </a:ln>
        </p:spPr>
        <p:txBody>
          <a:bodyPr lIns="37147" tIns="37147" rIns="37147" bIns="37147" anchor="ctr"/>
          <a:lstStyle/>
          <a:p>
            <a:pPr defTabSz="522368">
              <a:defRPr sz="30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1714"/>
          </a:p>
        </p:txBody>
      </p:sp>
      <p:sp>
        <p:nvSpPr>
          <p:cNvPr id="233" name="Shape 433">
            <a:extLst>
              <a:ext uri="{FF2B5EF4-FFF2-40B4-BE49-F238E27FC236}">
                <a16:creationId xmlns:a16="http://schemas.microsoft.com/office/drawing/2014/main" id="{577385D1-A85A-4ECC-A71B-EBBA955ED03D}"/>
              </a:ext>
            </a:extLst>
          </p:cNvPr>
          <p:cNvSpPr/>
          <p:nvPr/>
        </p:nvSpPr>
        <p:spPr>
          <a:xfrm>
            <a:off x="651100" y="1574236"/>
            <a:ext cx="307363" cy="2937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25400">
            <a:solidFill/>
          </a:ln>
        </p:spPr>
        <p:txBody>
          <a:bodyPr lIns="37147" tIns="37147" rIns="37147" bIns="37147" anchor="ctr"/>
          <a:lstStyle/>
          <a:p>
            <a:pPr defTabSz="522368">
              <a:defRPr sz="30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1714"/>
          </a:p>
        </p:txBody>
      </p:sp>
      <p:grpSp>
        <p:nvGrpSpPr>
          <p:cNvPr id="234" name="Group 436">
            <a:extLst>
              <a:ext uri="{FF2B5EF4-FFF2-40B4-BE49-F238E27FC236}">
                <a16:creationId xmlns:a16="http://schemas.microsoft.com/office/drawing/2014/main" id="{455AADFE-51ED-4BDD-83F1-CEC2D9156FD9}"/>
              </a:ext>
            </a:extLst>
          </p:cNvPr>
          <p:cNvGrpSpPr/>
          <p:nvPr/>
        </p:nvGrpSpPr>
        <p:grpSpPr>
          <a:xfrm>
            <a:off x="645438" y="1540102"/>
            <a:ext cx="310503" cy="338810"/>
            <a:chOff x="-1" y="-1"/>
            <a:chExt cx="543512" cy="593061"/>
          </a:xfrm>
        </p:grpSpPr>
        <p:sp>
          <p:nvSpPr>
            <p:cNvPr id="235" name="Shape 434">
              <a:extLst>
                <a:ext uri="{FF2B5EF4-FFF2-40B4-BE49-F238E27FC236}">
                  <a16:creationId xmlns:a16="http://schemas.microsoft.com/office/drawing/2014/main" id="{55EB9A25-927F-4577-8562-8B7321494A66}"/>
                </a:ext>
              </a:extLst>
            </p:cNvPr>
            <p:cNvSpPr/>
            <p:nvPr/>
          </p:nvSpPr>
          <p:spPr>
            <a:xfrm>
              <a:off x="-1" y="-1"/>
              <a:ext cx="543512" cy="525274"/>
            </a:xfrm>
            <a:prstGeom prst="rect">
              <a:avLst/>
            </a:prstGeom>
            <a:blipFill rotWithShape="1">
              <a:blip r:embed="rId7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37147" tIns="37147" rIns="37147" bIns="37147" numCol="1" anchor="t">
              <a:noAutofit/>
            </a:bodyPr>
            <a:lstStyle/>
            <a:p>
              <a:pPr defTabSz="522368">
                <a:defRPr sz="3000">
                  <a:latin typeface="Arial"/>
                  <a:ea typeface="Arial"/>
                  <a:cs typeface="Arial"/>
                  <a:sym typeface="Arial"/>
                </a:defRPr>
              </a:pPr>
              <a:endParaRPr sz="1714"/>
            </a:p>
          </p:txBody>
        </p:sp>
        <p:sp>
          <p:nvSpPr>
            <p:cNvPr id="236" name="Shape 435">
              <a:extLst>
                <a:ext uri="{FF2B5EF4-FFF2-40B4-BE49-F238E27FC236}">
                  <a16:creationId xmlns:a16="http://schemas.microsoft.com/office/drawing/2014/main" id="{524356AB-1AC7-4278-ADA1-C79BC8B548D4}"/>
                </a:ext>
              </a:extLst>
            </p:cNvPr>
            <p:cNvSpPr/>
            <p:nvPr/>
          </p:nvSpPr>
          <p:spPr>
            <a:xfrm>
              <a:off x="-1" y="-1"/>
              <a:ext cx="543512" cy="5930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7147" tIns="37147" rIns="37147" bIns="37147" numCol="1" anchor="t">
              <a:spAutoFit/>
            </a:bodyPr>
            <a:lstStyle>
              <a:lvl1pPr algn="l" defTabSz="914400">
                <a:defRPr sz="3000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 lvl="0">
                <a:defRPr sz="1800"/>
              </a:pPr>
              <a:r>
                <a:rPr sz="1714"/>
                <a:t> </a:t>
              </a:r>
            </a:p>
          </p:txBody>
        </p:sp>
      </p:grpSp>
      <p:sp>
        <p:nvSpPr>
          <p:cNvPr id="238" name="Shape 440">
            <a:extLst>
              <a:ext uri="{FF2B5EF4-FFF2-40B4-BE49-F238E27FC236}">
                <a16:creationId xmlns:a16="http://schemas.microsoft.com/office/drawing/2014/main" id="{76B1B85B-501F-4852-866E-944B8610F557}"/>
              </a:ext>
            </a:extLst>
          </p:cNvPr>
          <p:cNvSpPr/>
          <p:nvPr/>
        </p:nvSpPr>
        <p:spPr>
          <a:xfrm>
            <a:off x="296688" y="1919768"/>
            <a:ext cx="307363" cy="2937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25400">
            <a:solidFill/>
          </a:ln>
        </p:spPr>
        <p:txBody>
          <a:bodyPr lIns="37147" tIns="37147" rIns="37147" bIns="37147" anchor="ctr"/>
          <a:lstStyle/>
          <a:p>
            <a:pPr defTabSz="522368">
              <a:defRPr sz="30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1714"/>
          </a:p>
        </p:txBody>
      </p:sp>
      <p:sp>
        <p:nvSpPr>
          <p:cNvPr id="239" name="Shape 441">
            <a:extLst>
              <a:ext uri="{FF2B5EF4-FFF2-40B4-BE49-F238E27FC236}">
                <a16:creationId xmlns:a16="http://schemas.microsoft.com/office/drawing/2014/main" id="{F8EC2AC0-A28E-4DDE-A4CF-036D7162881B}"/>
              </a:ext>
            </a:extLst>
          </p:cNvPr>
          <p:cNvSpPr/>
          <p:nvPr/>
        </p:nvSpPr>
        <p:spPr>
          <a:xfrm>
            <a:off x="681124" y="1933068"/>
            <a:ext cx="307363" cy="2937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25400">
            <a:solidFill/>
          </a:ln>
        </p:spPr>
        <p:txBody>
          <a:bodyPr lIns="37147" tIns="37147" rIns="37147" bIns="37147" anchor="ctr"/>
          <a:lstStyle/>
          <a:p>
            <a:pPr defTabSz="522368">
              <a:defRPr sz="30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1714"/>
          </a:p>
        </p:txBody>
      </p:sp>
      <p:sp>
        <p:nvSpPr>
          <p:cNvPr id="240" name="Shape 442">
            <a:extLst>
              <a:ext uri="{FF2B5EF4-FFF2-40B4-BE49-F238E27FC236}">
                <a16:creationId xmlns:a16="http://schemas.microsoft.com/office/drawing/2014/main" id="{AEBF7AD5-6D8A-43B8-8637-5DDB8B97C9FB}"/>
              </a:ext>
            </a:extLst>
          </p:cNvPr>
          <p:cNvSpPr/>
          <p:nvPr/>
        </p:nvSpPr>
        <p:spPr>
          <a:xfrm>
            <a:off x="289362" y="1184871"/>
            <a:ext cx="307363" cy="2937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25400">
            <a:solidFill/>
          </a:ln>
        </p:spPr>
        <p:txBody>
          <a:bodyPr lIns="37147" tIns="37147" rIns="37147" bIns="37147" anchor="ctr"/>
          <a:lstStyle/>
          <a:p>
            <a:pPr defTabSz="522368">
              <a:defRPr sz="3000">
                <a:ln w="15874">
                  <a:solidFill/>
                </a:ln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1714"/>
          </a:p>
        </p:txBody>
      </p:sp>
      <p:grpSp>
        <p:nvGrpSpPr>
          <p:cNvPr id="241" name="Group 445">
            <a:extLst>
              <a:ext uri="{FF2B5EF4-FFF2-40B4-BE49-F238E27FC236}">
                <a16:creationId xmlns:a16="http://schemas.microsoft.com/office/drawing/2014/main" id="{C22A7384-5FF6-4087-A4B4-042113D6C20B}"/>
              </a:ext>
            </a:extLst>
          </p:cNvPr>
          <p:cNvGrpSpPr/>
          <p:nvPr/>
        </p:nvGrpSpPr>
        <p:grpSpPr>
          <a:xfrm>
            <a:off x="277722" y="1162335"/>
            <a:ext cx="382085" cy="338810"/>
            <a:chOff x="-1" y="-1"/>
            <a:chExt cx="668811" cy="593059"/>
          </a:xfrm>
        </p:grpSpPr>
        <p:sp>
          <p:nvSpPr>
            <p:cNvPr id="242" name="Shape 443">
              <a:extLst>
                <a:ext uri="{FF2B5EF4-FFF2-40B4-BE49-F238E27FC236}">
                  <a16:creationId xmlns:a16="http://schemas.microsoft.com/office/drawing/2014/main" id="{CC383D1B-3419-4F02-A8E1-1183B2D6E128}"/>
                </a:ext>
              </a:extLst>
            </p:cNvPr>
            <p:cNvSpPr/>
            <p:nvPr/>
          </p:nvSpPr>
          <p:spPr>
            <a:xfrm>
              <a:off x="-1" y="-1"/>
              <a:ext cx="668811" cy="525274"/>
            </a:xfrm>
            <a:prstGeom prst="rect">
              <a:avLst/>
            </a:prstGeom>
            <a:blipFill rotWithShape="1">
              <a:blip r:embed="rId8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37147" tIns="37147" rIns="37147" bIns="37147" numCol="1" anchor="t">
              <a:noAutofit/>
            </a:bodyPr>
            <a:lstStyle/>
            <a:p>
              <a:pPr defTabSz="522368">
                <a:defRPr sz="3000">
                  <a:latin typeface="Arial"/>
                  <a:ea typeface="Arial"/>
                  <a:cs typeface="Arial"/>
                  <a:sym typeface="Arial"/>
                </a:defRPr>
              </a:pPr>
              <a:endParaRPr sz="1714"/>
            </a:p>
          </p:txBody>
        </p:sp>
        <p:sp>
          <p:nvSpPr>
            <p:cNvPr id="243" name="Shape 444">
              <a:extLst>
                <a:ext uri="{FF2B5EF4-FFF2-40B4-BE49-F238E27FC236}">
                  <a16:creationId xmlns:a16="http://schemas.microsoft.com/office/drawing/2014/main" id="{6165020A-DBE7-4994-B908-92753AF5A9A0}"/>
                </a:ext>
              </a:extLst>
            </p:cNvPr>
            <p:cNvSpPr/>
            <p:nvPr/>
          </p:nvSpPr>
          <p:spPr>
            <a:xfrm>
              <a:off x="-1" y="-1"/>
              <a:ext cx="668811" cy="5930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7147" tIns="37147" rIns="37147" bIns="37147" numCol="1" anchor="t">
              <a:spAutoFit/>
            </a:bodyPr>
            <a:lstStyle>
              <a:lvl1pPr algn="l" defTabSz="914400">
                <a:defRPr sz="3000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 lvl="0">
                <a:defRPr sz="1800"/>
              </a:pPr>
              <a:r>
                <a:rPr sz="1714"/>
                <a:t> </a:t>
              </a:r>
            </a:p>
          </p:txBody>
        </p:sp>
      </p:grpSp>
      <p:grpSp>
        <p:nvGrpSpPr>
          <p:cNvPr id="244" name="Group 448">
            <a:extLst>
              <a:ext uri="{FF2B5EF4-FFF2-40B4-BE49-F238E27FC236}">
                <a16:creationId xmlns:a16="http://schemas.microsoft.com/office/drawing/2014/main" id="{D525F652-FC89-49D2-8D77-10624BE8A0B0}"/>
              </a:ext>
            </a:extLst>
          </p:cNvPr>
          <p:cNvGrpSpPr/>
          <p:nvPr/>
        </p:nvGrpSpPr>
        <p:grpSpPr>
          <a:xfrm>
            <a:off x="281816" y="1549861"/>
            <a:ext cx="310920" cy="338810"/>
            <a:chOff x="-1" y="-1"/>
            <a:chExt cx="544242" cy="593061"/>
          </a:xfrm>
        </p:grpSpPr>
        <p:sp>
          <p:nvSpPr>
            <p:cNvPr id="245" name="Shape 446">
              <a:extLst>
                <a:ext uri="{FF2B5EF4-FFF2-40B4-BE49-F238E27FC236}">
                  <a16:creationId xmlns:a16="http://schemas.microsoft.com/office/drawing/2014/main" id="{9D892680-9C28-4C2B-ACCD-CD90682A8811}"/>
                </a:ext>
              </a:extLst>
            </p:cNvPr>
            <p:cNvSpPr/>
            <p:nvPr/>
          </p:nvSpPr>
          <p:spPr>
            <a:xfrm>
              <a:off x="-1" y="-1"/>
              <a:ext cx="544242" cy="525274"/>
            </a:xfrm>
            <a:prstGeom prst="rect">
              <a:avLst/>
            </a:prstGeom>
            <a:blipFill rotWithShape="1">
              <a:blip r:embed="rId9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37147" tIns="37147" rIns="37147" bIns="37147" numCol="1" anchor="t">
              <a:noAutofit/>
            </a:bodyPr>
            <a:lstStyle/>
            <a:p>
              <a:pPr defTabSz="522368">
                <a:defRPr sz="3000">
                  <a:latin typeface="Arial"/>
                  <a:ea typeface="Arial"/>
                  <a:cs typeface="Arial"/>
                  <a:sym typeface="Arial"/>
                </a:defRPr>
              </a:pPr>
              <a:endParaRPr sz="1714"/>
            </a:p>
          </p:txBody>
        </p:sp>
        <p:sp>
          <p:nvSpPr>
            <p:cNvPr id="246" name="Shape 447">
              <a:extLst>
                <a:ext uri="{FF2B5EF4-FFF2-40B4-BE49-F238E27FC236}">
                  <a16:creationId xmlns:a16="http://schemas.microsoft.com/office/drawing/2014/main" id="{0B2A908A-81B4-4CD1-9F29-0D471EEDD674}"/>
                </a:ext>
              </a:extLst>
            </p:cNvPr>
            <p:cNvSpPr/>
            <p:nvPr/>
          </p:nvSpPr>
          <p:spPr>
            <a:xfrm>
              <a:off x="-1" y="-1"/>
              <a:ext cx="544242" cy="5930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7147" tIns="37147" rIns="37147" bIns="37147" numCol="1" anchor="t">
              <a:spAutoFit/>
            </a:bodyPr>
            <a:lstStyle>
              <a:lvl1pPr algn="l" defTabSz="914400">
                <a:defRPr sz="3000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 lvl="0">
                <a:defRPr sz="1800"/>
              </a:pPr>
              <a:r>
                <a:rPr sz="1714"/>
                <a:t> </a:t>
              </a:r>
            </a:p>
          </p:txBody>
        </p:sp>
      </p:grpSp>
      <p:grpSp>
        <p:nvGrpSpPr>
          <p:cNvPr id="247" name="Group 451">
            <a:extLst>
              <a:ext uri="{FF2B5EF4-FFF2-40B4-BE49-F238E27FC236}">
                <a16:creationId xmlns:a16="http://schemas.microsoft.com/office/drawing/2014/main" id="{0EFADF04-484B-439B-BCFA-5D9FB679DAF5}"/>
              </a:ext>
            </a:extLst>
          </p:cNvPr>
          <p:cNvGrpSpPr/>
          <p:nvPr/>
        </p:nvGrpSpPr>
        <p:grpSpPr>
          <a:xfrm>
            <a:off x="656753" y="1895184"/>
            <a:ext cx="365101" cy="338810"/>
            <a:chOff x="0" y="-1"/>
            <a:chExt cx="639082" cy="593059"/>
          </a:xfrm>
        </p:grpSpPr>
        <p:sp>
          <p:nvSpPr>
            <p:cNvPr id="248" name="Shape 449">
              <a:extLst>
                <a:ext uri="{FF2B5EF4-FFF2-40B4-BE49-F238E27FC236}">
                  <a16:creationId xmlns:a16="http://schemas.microsoft.com/office/drawing/2014/main" id="{FA839CF0-E622-48FA-96F5-629FC4BEBA7C}"/>
                </a:ext>
              </a:extLst>
            </p:cNvPr>
            <p:cNvSpPr/>
            <p:nvPr/>
          </p:nvSpPr>
          <p:spPr>
            <a:xfrm>
              <a:off x="0" y="-1"/>
              <a:ext cx="639082" cy="525274"/>
            </a:xfrm>
            <a:prstGeom prst="rect">
              <a:avLst/>
            </a:prstGeom>
            <a:blipFill rotWithShape="1">
              <a:blip r:embed="rId10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37147" tIns="37147" rIns="37147" bIns="37147" numCol="1" anchor="t">
              <a:noAutofit/>
            </a:bodyPr>
            <a:lstStyle/>
            <a:p>
              <a:pPr defTabSz="522368">
                <a:defRPr sz="3000">
                  <a:latin typeface="Arial"/>
                  <a:ea typeface="Arial"/>
                  <a:cs typeface="Arial"/>
                  <a:sym typeface="Arial"/>
                </a:defRPr>
              </a:pPr>
              <a:endParaRPr sz="1714"/>
            </a:p>
          </p:txBody>
        </p:sp>
        <p:sp>
          <p:nvSpPr>
            <p:cNvPr id="249" name="Shape 450">
              <a:extLst>
                <a:ext uri="{FF2B5EF4-FFF2-40B4-BE49-F238E27FC236}">
                  <a16:creationId xmlns:a16="http://schemas.microsoft.com/office/drawing/2014/main" id="{06E2F0C2-8A0A-474E-B8CC-E2DFF7DB01FD}"/>
                </a:ext>
              </a:extLst>
            </p:cNvPr>
            <p:cNvSpPr/>
            <p:nvPr/>
          </p:nvSpPr>
          <p:spPr>
            <a:xfrm>
              <a:off x="0" y="-1"/>
              <a:ext cx="639082" cy="5930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7147" tIns="37147" rIns="37147" bIns="37147" numCol="1" anchor="t">
              <a:spAutoFit/>
            </a:bodyPr>
            <a:lstStyle>
              <a:lvl1pPr algn="l" defTabSz="914400">
                <a:defRPr sz="3000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 lvl="0">
                <a:defRPr sz="1800"/>
              </a:pPr>
              <a:r>
                <a:rPr sz="1714"/>
                <a:t> </a:t>
              </a:r>
            </a:p>
          </p:txBody>
        </p:sp>
      </p:grpSp>
      <p:grpSp>
        <p:nvGrpSpPr>
          <p:cNvPr id="250" name="Group 454">
            <a:extLst>
              <a:ext uri="{FF2B5EF4-FFF2-40B4-BE49-F238E27FC236}">
                <a16:creationId xmlns:a16="http://schemas.microsoft.com/office/drawing/2014/main" id="{4B08C6BA-A46F-4AF7-9B0D-19AF0C983CB7}"/>
              </a:ext>
            </a:extLst>
          </p:cNvPr>
          <p:cNvGrpSpPr/>
          <p:nvPr/>
        </p:nvGrpSpPr>
        <p:grpSpPr>
          <a:xfrm>
            <a:off x="289823" y="2294461"/>
            <a:ext cx="310920" cy="338810"/>
            <a:chOff x="-1" y="-1"/>
            <a:chExt cx="544242" cy="593059"/>
          </a:xfrm>
        </p:grpSpPr>
        <p:sp>
          <p:nvSpPr>
            <p:cNvPr id="251" name="Shape 452">
              <a:extLst>
                <a:ext uri="{FF2B5EF4-FFF2-40B4-BE49-F238E27FC236}">
                  <a16:creationId xmlns:a16="http://schemas.microsoft.com/office/drawing/2014/main" id="{E5A29070-38ED-4ADA-87F3-1EA0827304F3}"/>
                </a:ext>
              </a:extLst>
            </p:cNvPr>
            <p:cNvSpPr/>
            <p:nvPr/>
          </p:nvSpPr>
          <p:spPr>
            <a:xfrm>
              <a:off x="-1" y="-1"/>
              <a:ext cx="544242" cy="525274"/>
            </a:xfrm>
            <a:prstGeom prst="rect">
              <a:avLst/>
            </a:prstGeom>
            <a:blipFill rotWithShape="1">
              <a:blip r:embed="rId11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37147" tIns="37147" rIns="37147" bIns="37147" numCol="1" anchor="t">
              <a:noAutofit/>
            </a:bodyPr>
            <a:lstStyle/>
            <a:p>
              <a:pPr defTabSz="522368">
                <a:defRPr sz="3000">
                  <a:latin typeface="Arial"/>
                  <a:ea typeface="Arial"/>
                  <a:cs typeface="Arial"/>
                  <a:sym typeface="Arial"/>
                </a:defRPr>
              </a:pPr>
              <a:endParaRPr sz="1714"/>
            </a:p>
          </p:txBody>
        </p:sp>
        <p:sp>
          <p:nvSpPr>
            <p:cNvPr id="252" name="Shape 453">
              <a:extLst>
                <a:ext uri="{FF2B5EF4-FFF2-40B4-BE49-F238E27FC236}">
                  <a16:creationId xmlns:a16="http://schemas.microsoft.com/office/drawing/2014/main" id="{53EECF00-421F-4591-97EC-3856374B8516}"/>
                </a:ext>
              </a:extLst>
            </p:cNvPr>
            <p:cNvSpPr/>
            <p:nvPr/>
          </p:nvSpPr>
          <p:spPr>
            <a:xfrm>
              <a:off x="-1" y="-1"/>
              <a:ext cx="544242" cy="5930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7147" tIns="37147" rIns="37147" bIns="37147" numCol="1" anchor="t">
              <a:spAutoFit/>
            </a:bodyPr>
            <a:lstStyle>
              <a:lvl1pPr algn="l" defTabSz="914400">
                <a:defRPr sz="3000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 lvl="0">
                <a:defRPr sz="1800"/>
              </a:pPr>
              <a:r>
                <a:rPr sz="1714" dirty="0"/>
                <a:t> </a:t>
              </a:r>
            </a:p>
          </p:txBody>
        </p:sp>
      </p:grpSp>
      <p:grpSp>
        <p:nvGrpSpPr>
          <p:cNvPr id="253" name="Group 457">
            <a:extLst>
              <a:ext uri="{FF2B5EF4-FFF2-40B4-BE49-F238E27FC236}">
                <a16:creationId xmlns:a16="http://schemas.microsoft.com/office/drawing/2014/main" id="{2B3919C7-0A5E-4CD7-B398-A0DD2A2055F2}"/>
              </a:ext>
            </a:extLst>
          </p:cNvPr>
          <p:cNvGrpSpPr/>
          <p:nvPr/>
        </p:nvGrpSpPr>
        <p:grpSpPr>
          <a:xfrm>
            <a:off x="272184" y="1903264"/>
            <a:ext cx="393547" cy="338810"/>
            <a:chOff x="-1" y="-1"/>
            <a:chExt cx="688873" cy="593061"/>
          </a:xfrm>
        </p:grpSpPr>
        <p:sp>
          <p:nvSpPr>
            <p:cNvPr id="254" name="Shape 455">
              <a:extLst>
                <a:ext uri="{FF2B5EF4-FFF2-40B4-BE49-F238E27FC236}">
                  <a16:creationId xmlns:a16="http://schemas.microsoft.com/office/drawing/2014/main" id="{CB95C6EE-102B-458D-8353-4BA992672DF1}"/>
                </a:ext>
              </a:extLst>
            </p:cNvPr>
            <p:cNvSpPr/>
            <p:nvPr/>
          </p:nvSpPr>
          <p:spPr>
            <a:xfrm>
              <a:off x="-1" y="-1"/>
              <a:ext cx="688873" cy="525274"/>
            </a:xfrm>
            <a:prstGeom prst="rect">
              <a:avLst/>
            </a:prstGeom>
            <a:blipFill rotWithShape="1">
              <a:blip r:embed="rId12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37147" tIns="37147" rIns="37147" bIns="37147" numCol="1" anchor="t">
              <a:noAutofit/>
            </a:bodyPr>
            <a:lstStyle/>
            <a:p>
              <a:pPr defTabSz="522368">
                <a:defRPr sz="3000">
                  <a:latin typeface="Arial"/>
                  <a:ea typeface="Arial"/>
                  <a:cs typeface="Arial"/>
                  <a:sym typeface="Arial"/>
                </a:defRPr>
              </a:pPr>
              <a:endParaRPr sz="1714"/>
            </a:p>
          </p:txBody>
        </p:sp>
        <p:sp>
          <p:nvSpPr>
            <p:cNvPr id="255" name="Shape 456">
              <a:extLst>
                <a:ext uri="{FF2B5EF4-FFF2-40B4-BE49-F238E27FC236}">
                  <a16:creationId xmlns:a16="http://schemas.microsoft.com/office/drawing/2014/main" id="{0C88110F-F427-4B8A-A914-189486EDAD47}"/>
                </a:ext>
              </a:extLst>
            </p:cNvPr>
            <p:cNvSpPr/>
            <p:nvPr/>
          </p:nvSpPr>
          <p:spPr>
            <a:xfrm>
              <a:off x="-1" y="-1"/>
              <a:ext cx="688873" cy="5930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7147" tIns="37147" rIns="37147" bIns="37147" numCol="1" anchor="t">
              <a:spAutoFit/>
            </a:bodyPr>
            <a:lstStyle>
              <a:lvl1pPr algn="l" defTabSz="914400">
                <a:defRPr sz="3000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 lvl="0">
                <a:defRPr sz="1800"/>
              </a:pPr>
              <a:r>
                <a:rPr sz="1714" dirty="0"/>
                <a:t> </a:t>
              </a:r>
            </a:p>
          </p:txBody>
        </p:sp>
      </p:grpSp>
      <p:sp>
        <p:nvSpPr>
          <p:cNvPr id="256" name="Shape 458">
            <a:extLst>
              <a:ext uri="{FF2B5EF4-FFF2-40B4-BE49-F238E27FC236}">
                <a16:creationId xmlns:a16="http://schemas.microsoft.com/office/drawing/2014/main" id="{FD993F32-E0AA-44EE-A521-CFAE2C299A3B}"/>
              </a:ext>
            </a:extLst>
          </p:cNvPr>
          <p:cNvSpPr/>
          <p:nvPr/>
        </p:nvSpPr>
        <p:spPr>
          <a:xfrm>
            <a:off x="279449" y="2311730"/>
            <a:ext cx="307363" cy="2937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25400">
            <a:solidFill/>
          </a:ln>
        </p:spPr>
        <p:txBody>
          <a:bodyPr lIns="37147" tIns="37147" rIns="37147" bIns="37147" anchor="ctr"/>
          <a:lstStyle/>
          <a:p>
            <a:pPr defTabSz="522368">
              <a:defRPr sz="30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1714"/>
          </a:p>
        </p:txBody>
      </p:sp>
      <p:sp>
        <p:nvSpPr>
          <p:cNvPr id="257" name="Shape 459">
            <a:extLst>
              <a:ext uri="{FF2B5EF4-FFF2-40B4-BE49-F238E27FC236}">
                <a16:creationId xmlns:a16="http://schemas.microsoft.com/office/drawing/2014/main" id="{6ED7BD6C-B0D5-407F-AC1E-58CA30939433}"/>
              </a:ext>
            </a:extLst>
          </p:cNvPr>
          <p:cNvSpPr/>
          <p:nvPr/>
        </p:nvSpPr>
        <p:spPr>
          <a:xfrm>
            <a:off x="281219" y="1553034"/>
            <a:ext cx="307363" cy="2937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25400">
            <a:solidFill/>
          </a:ln>
        </p:spPr>
        <p:txBody>
          <a:bodyPr lIns="37147" tIns="37147" rIns="37147" bIns="37147" anchor="ctr"/>
          <a:lstStyle/>
          <a:p>
            <a:pPr defTabSz="522368">
              <a:defRPr sz="30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1714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8" name="Textfeld 49">
                <a:extLst>
                  <a:ext uri="{FF2B5EF4-FFF2-40B4-BE49-F238E27FC236}">
                    <a16:creationId xmlns:a16="http://schemas.microsoft.com/office/drawing/2014/main" id="{9C4C7933-A130-4D51-BB1B-6EF603DD32E1}"/>
                  </a:ext>
                </a:extLst>
              </p:cNvPr>
              <p:cNvSpPr txBox="1"/>
              <p:nvPr/>
            </p:nvSpPr>
            <p:spPr>
              <a:xfrm>
                <a:off x="722452" y="2306003"/>
                <a:ext cx="21223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>
                          <a:solidFill>
                            <a:srgbClr val="FF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𝐴</m:t>
                      </m:r>
                    </m:oMath>
                  </m:oMathPara>
                </a14:m>
                <a:endParaRPr lang="de-DE" dirty="0">
                  <a:solidFill>
                    <a:srgbClr val="00549F"/>
                  </a:solidFill>
                </a:endParaRPr>
              </a:p>
            </p:txBody>
          </p:sp>
        </mc:Choice>
        <mc:Fallback xmlns="">
          <p:sp>
            <p:nvSpPr>
              <p:cNvPr id="258" name="Textfeld 49">
                <a:extLst>
                  <a:ext uri="{FF2B5EF4-FFF2-40B4-BE49-F238E27FC236}">
                    <a16:creationId xmlns:a16="http://schemas.microsoft.com/office/drawing/2014/main" id="{9C4C7933-A130-4D51-BB1B-6EF603DD32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452" y="2306003"/>
                <a:ext cx="212238" cy="276999"/>
              </a:xfrm>
              <a:prstGeom prst="rect">
                <a:avLst/>
              </a:prstGeom>
              <a:blipFill>
                <a:blip r:embed="rId13"/>
                <a:stretch>
                  <a:fillRect l="-26471" r="-23529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9" name="Textfeld 50">
                <a:extLst>
                  <a:ext uri="{FF2B5EF4-FFF2-40B4-BE49-F238E27FC236}">
                    <a16:creationId xmlns:a16="http://schemas.microsoft.com/office/drawing/2014/main" id="{55BFE8D0-A66D-4F62-B54C-430E684ADE2C}"/>
                  </a:ext>
                </a:extLst>
              </p:cNvPr>
              <p:cNvSpPr txBox="1"/>
              <p:nvPr/>
            </p:nvSpPr>
            <p:spPr>
              <a:xfrm>
                <a:off x="1121939" y="2103574"/>
                <a:ext cx="22262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>
                          <a:solidFill>
                            <a:srgbClr val="FF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𝐵</m:t>
                      </m:r>
                    </m:oMath>
                  </m:oMathPara>
                </a14:m>
                <a:endParaRPr lang="de-DE" dirty="0">
                  <a:solidFill>
                    <a:srgbClr val="00549F"/>
                  </a:solidFill>
                </a:endParaRPr>
              </a:p>
            </p:txBody>
          </p:sp>
        </mc:Choice>
        <mc:Fallback xmlns="">
          <p:sp>
            <p:nvSpPr>
              <p:cNvPr id="259" name="Textfeld 50">
                <a:extLst>
                  <a:ext uri="{FF2B5EF4-FFF2-40B4-BE49-F238E27FC236}">
                    <a16:creationId xmlns:a16="http://schemas.microsoft.com/office/drawing/2014/main" id="{55BFE8D0-A66D-4F62-B54C-430E684ADE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1939" y="2103574"/>
                <a:ext cx="222625" cy="276999"/>
              </a:xfrm>
              <a:prstGeom prst="rect">
                <a:avLst/>
              </a:prstGeom>
              <a:blipFill>
                <a:blip r:embed="rId14"/>
                <a:stretch>
                  <a:fillRect l="-21622" r="-18919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0" name="TextBox 259">
                <a:extLst>
                  <a:ext uri="{FF2B5EF4-FFF2-40B4-BE49-F238E27FC236}">
                    <a16:creationId xmlns:a16="http://schemas.microsoft.com/office/drawing/2014/main" id="{D2AD620B-1D98-44EE-844D-D503C823CE01}"/>
                  </a:ext>
                </a:extLst>
              </p:cNvPr>
              <p:cNvSpPr txBox="1"/>
              <p:nvPr/>
            </p:nvSpPr>
            <p:spPr>
              <a:xfrm>
                <a:off x="612448" y="1107036"/>
                <a:ext cx="46192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de-DE" i="1">
                              <a:solidFill>
                                <a:srgbClr val="FF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𝜏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0" name="TextBox 259">
                <a:extLst>
                  <a:ext uri="{FF2B5EF4-FFF2-40B4-BE49-F238E27FC236}">
                    <a16:creationId xmlns:a16="http://schemas.microsoft.com/office/drawing/2014/main" id="{D2AD620B-1D98-44EE-844D-D503C823CE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448" y="1107036"/>
                <a:ext cx="461921" cy="369332"/>
              </a:xfrm>
              <a:prstGeom prst="rect">
                <a:avLst/>
              </a:prstGeom>
              <a:blipFill>
                <a:blip r:embed="rId15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886334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6241E5E-ABCB-4E2F-A345-46575E925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Best AI Conducted Simulation for DP Steel </a:t>
            </a:r>
            <a:endParaRPr lang="en-US" dirty="0"/>
          </a:p>
        </p:txBody>
      </p:sp>
      <p:sp>
        <p:nvSpPr>
          <p:cNvPr id="8" name="Rectangle 9">
            <a:extLst>
              <a:ext uri="{FF2B5EF4-FFF2-40B4-BE49-F238E27FC236}">
                <a16:creationId xmlns:a16="http://schemas.microsoft.com/office/drawing/2014/main" id="{3A8B48A4-9F6A-4AD0-8225-37C3F88D27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Rectangle 10">
            <a:extLst>
              <a:ext uri="{FF2B5EF4-FFF2-40B4-BE49-F238E27FC236}">
                <a16:creationId xmlns:a16="http://schemas.microsoft.com/office/drawing/2014/main" id="{753079DE-AF60-46B5-82DE-137DC1D0FA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57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14EFD33-7960-4FF7-84DA-C367A11B4ED0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7654" y="946997"/>
            <a:ext cx="5040000" cy="32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1829D49-0E31-4ABC-9C6F-A492DEC8CB52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4226" y="2692713"/>
            <a:ext cx="5040000" cy="32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Text Placeholder 1">
            <a:extLst>
              <a:ext uri="{FF2B5EF4-FFF2-40B4-BE49-F238E27FC236}">
                <a16:creationId xmlns:a16="http://schemas.microsoft.com/office/drawing/2014/main" id="{0D435E6F-5DE2-4AA7-A2A5-1D4DECCE1DA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83119" y="1049867"/>
            <a:ext cx="3985681" cy="4386199"/>
          </a:xfrm>
        </p:spPr>
        <p:txBody>
          <a:bodyPr/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200" dirty="0"/>
              <a:t>AI model able to optimize CP parameters of both phases.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200" dirty="0"/>
              <a:t>The flexibility criteria is achieved. </a:t>
            </a:r>
            <a:endParaRPr lang="en-US" sz="22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633598D-6009-4773-B844-27CD3A4C213A}"/>
              </a:ext>
            </a:extLst>
          </p:cNvPr>
          <p:cNvSpPr txBox="1"/>
          <p:nvPr/>
        </p:nvSpPr>
        <p:spPr>
          <a:xfrm>
            <a:off x="3855020" y="2692713"/>
            <a:ext cx="106630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PL Steel</a:t>
            </a:r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B309E60-5C09-475B-B31C-CB77F56FE83E}"/>
              </a:ext>
            </a:extLst>
          </p:cNvPr>
          <p:cNvSpPr txBox="1"/>
          <p:nvPr/>
        </p:nvSpPr>
        <p:spPr>
          <a:xfrm>
            <a:off x="8651339" y="944557"/>
            <a:ext cx="137452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DP Steel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848005"/>
      </p:ext>
    </p:extLst>
  </p:cSld>
  <p:clrMapOvr>
    <a:masterClrMapping/>
  </p:clrMapOvr>
</p:sld>
</file>

<file path=ppt/theme/theme1.xml><?xml version="1.0" encoding="utf-8"?>
<a:theme xmlns:a="http://schemas.openxmlformats.org/drawingml/2006/main" name="Präsentation_Master_RWTH_Institute">
  <a:themeElements>
    <a:clrScheme name="RWTH Farben">
      <a:dk1>
        <a:sysClr val="windowText" lastClr="000000"/>
      </a:dk1>
      <a:lt1>
        <a:sysClr val="window" lastClr="FFFFFF"/>
      </a:lt1>
      <a:dk2>
        <a:srgbClr val="00549F"/>
      </a:dk2>
      <a:lt2>
        <a:srgbClr val="8EBAE5"/>
      </a:lt2>
      <a:accent1>
        <a:srgbClr val="006165"/>
      </a:accent1>
      <a:accent2>
        <a:srgbClr val="0098A1"/>
      </a:accent2>
      <a:accent3>
        <a:srgbClr val="57AB27"/>
      </a:accent3>
      <a:accent4>
        <a:srgbClr val="BDCD00"/>
      </a:accent4>
      <a:accent5>
        <a:srgbClr val="F6A800"/>
      </a:accent5>
      <a:accent6>
        <a:srgbClr val="CC071E"/>
      </a:accent6>
      <a:hlink>
        <a:srgbClr val="612158"/>
      </a:hlink>
      <a:folHlink>
        <a:srgbClr val="7A6FAC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äsentation1" id="{CEFD8174-B432-0E41-952E-1272E9F572E1}" vid="{3F0A0FE4-94B6-1849-8B9A-8554E21D1E1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24454</TotalTime>
  <Words>715</Words>
  <Application>Microsoft Office PowerPoint</Application>
  <PresentationFormat>Widescreen</PresentationFormat>
  <Paragraphs>222</Paragraphs>
  <Slides>21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Arial</vt:lpstr>
      <vt:lpstr>Calibri</vt:lpstr>
      <vt:lpstr>Cambria Math</vt:lpstr>
      <vt:lpstr>Helvetica</vt:lpstr>
      <vt:lpstr>Symbol</vt:lpstr>
      <vt:lpstr>Wingdings</vt:lpstr>
      <vt:lpstr>Präsentation_Master_RWTH_Institute</vt:lpstr>
      <vt:lpstr>Development of an Automated Strategy to Calibrate Crystal Plasticity Subroutines for ABAQUS, Using Machine Learning Approaches, and Neural Networks</vt:lpstr>
      <vt:lpstr>Motivation and Aim</vt:lpstr>
      <vt:lpstr>Nanoindentation Test</vt:lpstr>
      <vt:lpstr>Crystal Plasticity Model</vt:lpstr>
      <vt:lpstr>Artificial Intelligence (AI) Model</vt:lpstr>
      <vt:lpstr>AI Model</vt:lpstr>
      <vt:lpstr>AI Model</vt:lpstr>
      <vt:lpstr>AI Model</vt:lpstr>
      <vt:lpstr>Best AI Conducted Simulation for DP Steel </vt:lpstr>
      <vt:lpstr>Response Surface Model</vt:lpstr>
      <vt:lpstr>Morris Sensitivity Analysis</vt:lpstr>
      <vt:lpstr>RS for DP Steel</vt:lpstr>
      <vt:lpstr>RS for PL Steel</vt:lpstr>
      <vt:lpstr>Error Function</vt:lpstr>
      <vt:lpstr>Weighted Error</vt:lpstr>
      <vt:lpstr>RS for DP Steel</vt:lpstr>
      <vt:lpstr>Conclusion</vt:lpstr>
      <vt:lpstr>Calibration of CP Parameters</vt:lpstr>
      <vt:lpstr>Intelligent Calibration of CP-Parameters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Sebastian Münstermann</dc:creator>
  <cp:lastModifiedBy>Orkun Karagullu</cp:lastModifiedBy>
  <cp:revision>517</cp:revision>
  <dcterms:created xsi:type="dcterms:W3CDTF">2017-06-27T11:44:45Z</dcterms:created>
  <dcterms:modified xsi:type="dcterms:W3CDTF">2021-05-30T17:59:08Z</dcterms:modified>
</cp:coreProperties>
</file>